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6" r:id="rId2"/>
    <p:sldId id="394" r:id="rId3"/>
    <p:sldId id="395" r:id="rId4"/>
    <p:sldId id="379" r:id="rId5"/>
    <p:sldId id="385" r:id="rId6"/>
    <p:sldId id="396" r:id="rId7"/>
    <p:sldId id="397" r:id="rId8"/>
    <p:sldId id="398" r:id="rId9"/>
    <p:sldId id="319" r:id="rId10"/>
    <p:sldId id="387" r:id="rId11"/>
    <p:sldId id="321" r:id="rId12"/>
    <p:sldId id="323" r:id="rId13"/>
    <p:sldId id="324" r:id="rId14"/>
    <p:sldId id="325" r:id="rId15"/>
    <p:sldId id="353" r:id="rId16"/>
    <p:sldId id="322" r:id="rId17"/>
    <p:sldId id="326" r:id="rId18"/>
    <p:sldId id="361" r:id="rId19"/>
    <p:sldId id="362" r:id="rId20"/>
    <p:sldId id="363" r:id="rId21"/>
    <p:sldId id="364" r:id="rId22"/>
    <p:sldId id="331" r:id="rId23"/>
    <p:sldId id="333" r:id="rId24"/>
    <p:sldId id="392" r:id="rId25"/>
    <p:sldId id="393" r:id="rId26"/>
    <p:sldId id="334" r:id="rId27"/>
    <p:sldId id="335" r:id="rId28"/>
    <p:sldId id="336" r:id="rId29"/>
    <p:sldId id="339" r:id="rId30"/>
    <p:sldId id="365" r:id="rId31"/>
    <p:sldId id="367" r:id="rId32"/>
    <p:sldId id="366" r:id="rId33"/>
    <p:sldId id="356" r:id="rId34"/>
    <p:sldId id="383" r:id="rId35"/>
    <p:sldId id="25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EB4"/>
    <a:srgbClr val="CCFF99"/>
    <a:srgbClr val="CCFF33"/>
    <a:srgbClr val="66FF33"/>
    <a:srgbClr val="F4F0F4"/>
    <a:srgbClr val="FEE0D6"/>
    <a:srgbClr val="FDB9E5"/>
    <a:srgbClr val="F9D28B"/>
    <a:srgbClr val="CCECFF"/>
    <a:srgbClr val="FBE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071" autoAdjust="0"/>
  </p:normalViewPr>
  <p:slideViewPr>
    <p:cSldViewPr>
      <p:cViewPr varScale="1">
        <p:scale>
          <a:sx n="67" d="100"/>
          <a:sy n="67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ED35D-4504-4191-87D5-933C8A779CA8}" type="doc">
      <dgm:prSet loTypeId="urn:microsoft.com/office/officeart/2005/8/layout/venn1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F16538F-F2F4-4447-A464-EA5E4EF43AF7}">
      <dgm:prSet phldrT="[Текст]" custT="1"/>
      <dgm:spPr/>
      <dgm:t>
        <a:bodyPr/>
        <a:lstStyle/>
        <a:p>
          <a:r>
            <a:rPr lang="ru-RU" sz="2400" dirty="0" smtClean="0"/>
            <a:t>Совместное обсуждение планов, проблем…</a:t>
          </a:r>
          <a:endParaRPr lang="ru-RU" sz="2400" dirty="0"/>
        </a:p>
      </dgm:t>
    </dgm:pt>
    <dgm:pt modelId="{3DDD1CD7-DCF0-4178-B152-08561A0245CF}" type="sibTrans" cxnId="{35820F3C-5DF6-4B55-B840-F36535CC6565}">
      <dgm:prSet/>
      <dgm:spPr/>
      <dgm:t>
        <a:bodyPr/>
        <a:lstStyle/>
        <a:p>
          <a:endParaRPr lang="ru-RU" sz="2400"/>
        </a:p>
      </dgm:t>
    </dgm:pt>
    <dgm:pt modelId="{52EC1461-D882-4A9C-85AD-873D6762FC21}" type="parTrans" cxnId="{35820F3C-5DF6-4B55-B840-F36535CC6565}">
      <dgm:prSet/>
      <dgm:spPr/>
      <dgm:t>
        <a:bodyPr/>
        <a:lstStyle/>
        <a:p>
          <a:endParaRPr lang="ru-RU" sz="2400"/>
        </a:p>
      </dgm:t>
    </dgm:pt>
    <dgm:pt modelId="{79CC7831-8E64-4D1E-B8A0-95606B561ADC}">
      <dgm:prSet phldrT="[Текст]" custT="1"/>
      <dgm:spPr/>
      <dgm:t>
        <a:bodyPr/>
        <a:lstStyle/>
        <a:p>
          <a:r>
            <a:rPr lang="ru-RU" sz="2400" dirty="0" smtClean="0"/>
            <a:t>Театральные постановки</a:t>
          </a:r>
          <a:endParaRPr lang="ru-RU" sz="2400" dirty="0"/>
        </a:p>
      </dgm:t>
    </dgm:pt>
    <dgm:pt modelId="{3DD91587-122A-412F-8B4F-3F8D30E62B0A}" type="sibTrans" cxnId="{4D92E193-9BAA-4AF9-8C60-A8C23DE0B83A}">
      <dgm:prSet/>
      <dgm:spPr/>
      <dgm:t>
        <a:bodyPr/>
        <a:lstStyle/>
        <a:p>
          <a:endParaRPr lang="ru-RU" sz="2400"/>
        </a:p>
      </dgm:t>
    </dgm:pt>
    <dgm:pt modelId="{1FC1E69D-FC62-4D1C-AC4F-794BC08E911E}" type="parTrans" cxnId="{4D92E193-9BAA-4AF9-8C60-A8C23DE0B83A}">
      <dgm:prSet/>
      <dgm:spPr/>
      <dgm:t>
        <a:bodyPr/>
        <a:lstStyle/>
        <a:p>
          <a:endParaRPr lang="ru-RU" sz="2400"/>
        </a:p>
      </dgm:t>
    </dgm:pt>
    <dgm:pt modelId="{B5EB1285-6754-439C-A0B1-070E52238DF7}">
      <dgm:prSet phldrT="[Текст]" custT="1"/>
      <dgm:spPr/>
      <dgm:t>
        <a:bodyPr/>
        <a:lstStyle/>
        <a:p>
          <a:r>
            <a:rPr lang="ru-RU" sz="2400" dirty="0" smtClean="0"/>
            <a:t>Просмотр фильмов</a:t>
          </a:r>
          <a:endParaRPr lang="ru-RU" sz="2400" dirty="0"/>
        </a:p>
      </dgm:t>
    </dgm:pt>
    <dgm:pt modelId="{13161519-F7C3-4C80-A7D9-386D6D37BBB8}" type="sibTrans" cxnId="{45D12E67-0584-49F1-80FD-C1ABFA1E0175}">
      <dgm:prSet/>
      <dgm:spPr/>
      <dgm:t>
        <a:bodyPr/>
        <a:lstStyle/>
        <a:p>
          <a:endParaRPr lang="ru-RU" sz="2400"/>
        </a:p>
      </dgm:t>
    </dgm:pt>
    <dgm:pt modelId="{D67F56B4-899F-4194-BA68-D261A4803788}" type="parTrans" cxnId="{45D12E67-0584-49F1-80FD-C1ABFA1E0175}">
      <dgm:prSet/>
      <dgm:spPr/>
      <dgm:t>
        <a:bodyPr/>
        <a:lstStyle/>
        <a:p>
          <a:endParaRPr lang="ru-RU" sz="2400"/>
        </a:p>
      </dgm:t>
    </dgm:pt>
    <dgm:pt modelId="{F60EAC92-C0F3-42DC-9A55-AAB42A0772B4}">
      <dgm:prSet phldrT="[Текст]" custT="1"/>
      <dgm:spPr/>
      <dgm:t>
        <a:bodyPr/>
        <a:lstStyle/>
        <a:p>
          <a:r>
            <a:rPr lang="ru-RU" sz="2400" dirty="0" smtClean="0"/>
            <a:t>Принятие общих правил</a:t>
          </a:r>
          <a:endParaRPr lang="ru-RU" sz="2400" dirty="0"/>
        </a:p>
      </dgm:t>
    </dgm:pt>
    <dgm:pt modelId="{A85D64FD-40C0-498E-950E-62F63F3A9C9D}" type="sibTrans" cxnId="{AF23BFC6-1881-48C0-BFD8-D33EF7544DB2}">
      <dgm:prSet/>
      <dgm:spPr/>
      <dgm:t>
        <a:bodyPr/>
        <a:lstStyle/>
        <a:p>
          <a:endParaRPr lang="ru-RU" sz="2400"/>
        </a:p>
      </dgm:t>
    </dgm:pt>
    <dgm:pt modelId="{046108C3-DF9C-4F0E-A714-574CDB08D29B}" type="parTrans" cxnId="{AF23BFC6-1881-48C0-BFD8-D33EF7544DB2}">
      <dgm:prSet/>
      <dgm:spPr/>
      <dgm:t>
        <a:bodyPr/>
        <a:lstStyle/>
        <a:p>
          <a:endParaRPr lang="ru-RU" sz="2400"/>
        </a:p>
      </dgm:t>
    </dgm:pt>
    <dgm:pt modelId="{28677783-0404-414E-B218-3402F052EDC8}">
      <dgm:prSet phldrT="[Текст]" custT="1"/>
      <dgm:spPr/>
      <dgm:t>
        <a:bodyPr/>
        <a:lstStyle/>
        <a:p>
          <a:r>
            <a:rPr lang="ru-RU" sz="2400" dirty="0" smtClean="0"/>
            <a:t>Ролевые игры</a:t>
          </a:r>
          <a:endParaRPr lang="ru-RU" sz="2400" dirty="0"/>
        </a:p>
      </dgm:t>
    </dgm:pt>
    <dgm:pt modelId="{D9C159ED-F4C7-40E7-A139-63017214BE6A}" type="parTrans" cxnId="{CAA03B90-7F2B-424D-9265-1D100DB69BA7}">
      <dgm:prSet/>
      <dgm:spPr/>
      <dgm:t>
        <a:bodyPr/>
        <a:lstStyle/>
        <a:p>
          <a:endParaRPr lang="ru-RU" sz="2400"/>
        </a:p>
      </dgm:t>
    </dgm:pt>
    <dgm:pt modelId="{360B56BB-B775-4B00-AAD2-EF0850F24443}" type="sibTrans" cxnId="{CAA03B90-7F2B-424D-9265-1D100DB69BA7}">
      <dgm:prSet/>
      <dgm:spPr/>
      <dgm:t>
        <a:bodyPr/>
        <a:lstStyle/>
        <a:p>
          <a:endParaRPr lang="ru-RU" sz="2400"/>
        </a:p>
      </dgm:t>
    </dgm:pt>
    <dgm:pt modelId="{4D667031-BD19-4C7F-8E40-E95FDC7B5706}">
      <dgm:prSet phldrT="[Текст]" custT="1"/>
      <dgm:spPr/>
      <dgm:t>
        <a:bodyPr/>
        <a:lstStyle/>
        <a:p>
          <a:r>
            <a:rPr lang="ru-RU" sz="2400" dirty="0" smtClean="0"/>
            <a:t>Написание сочинений</a:t>
          </a:r>
          <a:endParaRPr lang="ru-RU" sz="2400" dirty="0"/>
        </a:p>
      </dgm:t>
    </dgm:pt>
    <dgm:pt modelId="{1BD7AAAF-4450-4452-87AE-1C9D83675452}" type="parTrans" cxnId="{9B48DDFD-9D9D-4A41-BFFB-DD02ACA707E4}">
      <dgm:prSet/>
      <dgm:spPr/>
      <dgm:t>
        <a:bodyPr/>
        <a:lstStyle/>
        <a:p>
          <a:endParaRPr lang="ru-RU" sz="2400"/>
        </a:p>
      </dgm:t>
    </dgm:pt>
    <dgm:pt modelId="{C24747C8-FCE0-454A-8B94-4CE59C6DBB16}" type="sibTrans" cxnId="{9B48DDFD-9D9D-4A41-BFFB-DD02ACA707E4}">
      <dgm:prSet/>
      <dgm:spPr/>
      <dgm:t>
        <a:bodyPr/>
        <a:lstStyle/>
        <a:p>
          <a:endParaRPr lang="ru-RU" sz="2400"/>
        </a:p>
      </dgm:t>
    </dgm:pt>
    <dgm:pt modelId="{1024C4A1-E9C9-4785-BCED-0D6CE5FAA10E}">
      <dgm:prSet phldrT="[Текст]" custT="1"/>
      <dgm:spPr/>
      <dgm:t>
        <a:bodyPr/>
        <a:lstStyle/>
        <a:p>
          <a:r>
            <a:rPr lang="ru-RU" sz="2400" dirty="0" smtClean="0"/>
            <a:t>Классный час</a:t>
          </a:r>
          <a:endParaRPr lang="ru-RU" sz="2400" dirty="0"/>
        </a:p>
      </dgm:t>
    </dgm:pt>
    <dgm:pt modelId="{C6CDE7A1-F0B6-4170-88B9-605181903A1F}" type="parTrans" cxnId="{B82786E4-E69E-4E1F-AEC5-A4773940A93E}">
      <dgm:prSet/>
      <dgm:spPr/>
      <dgm:t>
        <a:bodyPr/>
        <a:lstStyle/>
        <a:p>
          <a:endParaRPr lang="ru-RU" sz="2400"/>
        </a:p>
      </dgm:t>
    </dgm:pt>
    <dgm:pt modelId="{66F4A7DB-6043-4EA0-8BE8-27A3DFF10D04}" type="sibTrans" cxnId="{B82786E4-E69E-4E1F-AEC5-A4773940A93E}">
      <dgm:prSet/>
      <dgm:spPr/>
      <dgm:t>
        <a:bodyPr/>
        <a:lstStyle/>
        <a:p>
          <a:endParaRPr lang="ru-RU" sz="2400"/>
        </a:p>
      </dgm:t>
    </dgm:pt>
    <dgm:pt modelId="{43D27749-6EDD-475D-A733-EF4B682576C9}">
      <dgm:prSet phldrT="[Текст]"/>
      <dgm:spPr/>
      <dgm:t>
        <a:bodyPr/>
        <a:lstStyle/>
        <a:p>
          <a:endParaRPr lang="ru-RU"/>
        </a:p>
      </dgm:t>
    </dgm:pt>
    <dgm:pt modelId="{D1736012-CFC3-44C2-89F1-30A7BFD3A7A5}" type="parTrans" cxnId="{8AB2EFDA-BF77-4D01-BE93-66943A29EA4F}">
      <dgm:prSet/>
      <dgm:spPr/>
      <dgm:t>
        <a:bodyPr/>
        <a:lstStyle/>
        <a:p>
          <a:endParaRPr lang="ru-RU" sz="2400"/>
        </a:p>
      </dgm:t>
    </dgm:pt>
    <dgm:pt modelId="{D52D4916-01C4-4660-9C9C-563A36C3380A}" type="sibTrans" cxnId="{8AB2EFDA-BF77-4D01-BE93-66943A29EA4F}">
      <dgm:prSet/>
      <dgm:spPr/>
      <dgm:t>
        <a:bodyPr/>
        <a:lstStyle/>
        <a:p>
          <a:endParaRPr lang="ru-RU" sz="2400"/>
        </a:p>
      </dgm:t>
    </dgm:pt>
    <dgm:pt modelId="{97E853EE-90AD-438A-8653-DEB3DC218AA0}" type="pres">
      <dgm:prSet presAssocID="{E7EED35D-4504-4191-87D5-933C8A779CA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CF98A-BFEE-4F01-B6BD-E69D48AC828B}" type="pres">
      <dgm:prSet presAssocID="{F60EAC92-C0F3-42DC-9A55-AAB42A0772B4}" presName="circ1" presStyleLbl="vennNode1" presStyleIdx="0" presStyleCnt="7"/>
      <dgm:spPr/>
    </dgm:pt>
    <dgm:pt modelId="{C5C1C085-9CEE-498D-8D0E-3369B168F134}" type="pres">
      <dgm:prSet presAssocID="{F60EAC92-C0F3-42DC-9A55-AAB42A0772B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94A0C-779A-40B1-8681-94E590F94097}" type="pres">
      <dgm:prSet presAssocID="{B5EB1285-6754-439C-A0B1-070E52238DF7}" presName="circ2" presStyleLbl="vennNode1" presStyleIdx="1" presStyleCnt="7"/>
      <dgm:spPr/>
    </dgm:pt>
    <dgm:pt modelId="{0DA12C17-C157-461D-AAC8-78F9BA8F7DFD}" type="pres">
      <dgm:prSet presAssocID="{B5EB1285-6754-439C-A0B1-070E52238DF7}" presName="circ2Tx" presStyleLbl="revTx" presStyleIdx="0" presStyleCnt="0" custScaleX="183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51920-1700-4B54-9F8B-E296381EB1FF}" type="pres">
      <dgm:prSet presAssocID="{79CC7831-8E64-4D1E-B8A0-95606B561ADC}" presName="circ3" presStyleLbl="vennNode1" presStyleIdx="2" presStyleCnt="7"/>
      <dgm:spPr/>
    </dgm:pt>
    <dgm:pt modelId="{93DC6679-E60C-4715-8D0D-94688275BED9}" type="pres">
      <dgm:prSet presAssocID="{79CC7831-8E64-4D1E-B8A0-95606B561ADC}" presName="circ3Tx" presStyleLbl="revTx" presStyleIdx="0" presStyleCnt="0" custScaleX="150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A1870-EBAB-4B5B-B2C8-B0E3A208BC81}" type="pres">
      <dgm:prSet presAssocID="{0F16538F-F2F4-4447-A464-EA5E4EF43AF7}" presName="circ4" presStyleLbl="vennNode1" presStyleIdx="3" presStyleCnt="7"/>
      <dgm:spPr/>
    </dgm:pt>
    <dgm:pt modelId="{7B487217-C771-48B0-BF3D-4D31209F00D1}" type="pres">
      <dgm:prSet presAssocID="{0F16538F-F2F4-4447-A464-EA5E4EF43AF7}" presName="circ4Tx" presStyleLbl="revTx" presStyleIdx="0" presStyleCnt="0" custScaleX="173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AD407-9073-4773-B752-4EF448588410}" type="pres">
      <dgm:prSet presAssocID="{28677783-0404-414E-B218-3402F052EDC8}" presName="circ5" presStyleLbl="vennNode1" presStyleIdx="4" presStyleCnt="7"/>
      <dgm:spPr/>
    </dgm:pt>
    <dgm:pt modelId="{86D901CB-3423-4CEE-9D6E-84893016FCD6}" type="pres">
      <dgm:prSet presAssocID="{28677783-0404-414E-B218-3402F052EDC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1BD48-BAB8-4FD7-8791-C6BC0746B1E5}" type="pres">
      <dgm:prSet presAssocID="{4D667031-BD19-4C7F-8E40-E95FDC7B5706}" presName="circ6" presStyleLbl="vennNode1" presStyleIdx="5" presStyleCnt="7"/>
      <dgm:spPr/>
    </dgm:pt>
    <dgm:pt modelId="{9B32EC15-0F2C-4054-8BF4-24C11CA270EC}" type="pres">
      <dgm:prSet presAssocID="{4D667031-BD19-4C7F-8E40-E95FDC7B5706}" presName="circ6Tx" presStyleLbl="revTx" presStyleIdx="0" presStyleCnt="0" custScaleX="126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8394D-10C5-448B-A1D8-C340C3A01B4E}" type="pres">
      <dgm:prSet presAssocID="{1024C4A1-E9C9-4785-BCED-0D6CE5FAA10E}" presName="circ7" presStyleLbl="vennNode1" presStyleIdx="6" presStyleCnt="7"/>
      <dgm:spPr/>
    </dgm:pt>
    <dgm:pt modelId="{6628C6B1-3A20-4992-ABFF-27E06F471003}" type="pres">
      <dgm:prSet presAssocID="{1024C4A1-E9C9-4785-BCED-0D6CE5FAA10E}" presName="circ7Tx" presStyleLbl="revTx" presStyleIdx="0" presStyleCnt="0" custScaleX="173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92E193-9BAA-4AF9-8C60-A8C23DE0B83A}" srcId="{E7EED35D-4504-4191-87D5-933C8A779CA8}" destId="{79CC7831-8E64-4D1E-B8A0-95606B561ADC}" srcOrd="2" destOrd="0" parTransId="{1FC1E69D-FC62-4D1C-AC4F-794BC08E911E}" sibTransId="{3DD91587-122A-412F-8B4F-3F8D30E62B0A}"/>
    <dgm:cxn modelId="{0B20D1DB-F034-42F6-AB19-FEA3A5D85646}" type="presOf" srcId="{0F16538F-F2F4-4447-A464-EA5E4EF43AF7}" destId="{7B487217-C771-48B0-BF3D-4D31209F00D1}" srcOrd="0" destOrd="0" presId="urn:microsoft.com/office/officeart/2005/8/layout/venn1"/>
    <dgm:cxn modelId="{C56ECA5C-8C37-42BE-8534-9C714264D029}" type="presOf" srcId="{F60EAC92-C0F3-42DC-9A55-AAB42A0772B4}" destId="{C5C1C085-9CEE-498D-8D0E-3369B168F134}" srcOrd="0" destOrd="0" presId="urn:microsoft.com/office/officeart/2005/8/layout/venn1"/>
    <dgm:cxn modelId="{F92C0AAE-0FD8-43A4-AF69-FE5551D726E9}" type="presOf" srcId="{1024C4A1-E9C9-4785-BCED-0D6CE5FAA10E}" destId="{6628C6B1-3A20-4992-ABFF-27E06F471003}" srcOrd="0" destOrd="0" presId="urn:microsoft.com/office/officeart/2005/8/layout/venn1"/>
    <dgm:cxn modelId="{DE5AED66-7605-44B3-B895-D7598F2E16BF}" type="presOf" srcId="{E7EED35D-4504-4191-87D5-933C8A779CA8}" destId="{97E853EE-90AD-438A-8653-DEB3DC218AA0}" srcOrd="0" destOrd="0" presId="urn:microsoft.com/office/officeart/2005/8/layout/venn1"/>
    <dgm:cxn modelId="{EF522C8E-3074-4C7E-8C54-D3DDC7C7EFBA}" type="presOf" srcId="{B5EB1285-6754-439C-A0B1-070E52238DF7}" destId="{0DA12C17-C157-461D-AAC8-78F9BA8F7DFD}" srcOrd="0" destOrd="0" presId="urn:microsoft.com/office/officeart/2005/8/layout/venn1"/>
    <dgm:cxn modelId="{AF23BFC6-1881-48C0-BFD8-D33EF7544DB2}" srcId="{E7EED35D-4504-4191-87D5-933C8A779CA8}" destId="{F60EAC92-C0F3-42DC-9A55-AAB42A0772B4}" srcOrd="0" destOrd="0" parTransId="{046108C3-DF9C-4F0E-A714-574CDB08D29B}" sibTransId="{A85D64FD-40C0-498E-950E-62F63F3A9C9D}"/>
    <dgm:cxn modelId="{B82786E4-E69E-4E1F-AEC5-A4773940A93E}" srcId="{E7EED35D-4504-4191-87D5-933C8A779CA8}" destId="{1024C4A1-E9C9-4785-BCED-0D6CE5FAA10E}" srcOrd="6" destOrd="0" parTransId="{C6CDE7A1-F0B6-4170-88B9-605181903A1F}" sibTransId="{66F4A7DB-6043-4EA0-8BE8-27A3DFF10D04}"/>
    <dgm:cxn modelId="{9B48DDFD-9D9D-4A41-BFFB-DD02ACA707E4}" srcId="{E7EED35D-4504-4191-87D5-933C8A779CA8}" destId="{4D667031-BD19-4C7F-8E40-E95FDC7B5706}" srcOrd="5" destOrd="0" parTransId="{1BD7AAAF-4450-4452-87AE-1C9D83675452}" sibTransId="{C24747C8-FCE0-454A-8B94-4CE59C6DBB16}"/>
    <dgm:cxn modelId="{6F7DDEA6-B46C-4716-9933-B6AF17DF6DBE}" type="presOf" srcId="{79CC7831-8E64-4D1E-B8A0-95606B561ADC}" destId="{93DC6679-E60C-4715-8D0D-94688275BED9}" srcOrd="0" destOrd="0" presId="urn:microsoft.com/office/officeart/2005/8/layout/venn1"/>
    <dgm:cxn modelId="{CA400F7E-AA29-49D3-99EE-A0063C6C580F}" type="presOf" srcId="{4D667031-BD19-4C7F-8E40-E95FDC7B5706}" destId="{9B32EC15-0F2C-4054-8BF4-24C11CA270EC}" srcOrd="0" destOrd="0" presId="urn:microsoft.com/office/officeart/2005/8/layout/venn1"/>
    <dgm:cxn modelId="{D7596FF4-AEA2-40AD-85B6-584A2313FEED}" type="presOf" srcId="{28677783-0404-414E-B218-3402F052EDC8}" destId="{86D901CB-3423-4CEE-9D6E-84893016FCD6}" srcOrd="0" destOrd="0" presId="urn:microsoft.com/office/officeart/2005/8/layout/venn1"/>
    <dgm:cxn modelId="{8AB2EFDA-BF77-4D01-BE93-66943A29EA4F}" srcId="{E7EED35D-4504-4191-87D5-933C8A779CA8}" destId="{43D27749-6EDD-475D-A733-EF4B682576C9}" srcOrd="7" destOrd="0" parTransId="{D1736012-CFC3-44C2-89F1-30A7BFD3A7A5}" sibTransId="{D52D4916-01C4-4660-9C9C-563A36C3380A}"/>
    <dgm:cxn modelId="{45D12E67-0584-49F1-80FD-C1ABFA1E0175}" srcId="{E7EED35D-4504-4191-87D5-933C8A779CA8}" destId="{B5EB1285-6754-439C-A0B1-070E52238DF7}" srcOrd="1" destOrd="0" parTransId="{D67F56B4-899F-4194-BA68-D261A4803788}" sibTransId="{13161519-F7C3-4C80-A7D9-386D6D37BBB8}"/>
    <dgm:cxn modelId="{CAA03B90-7F2B-424D-9265-1D100DB69BA7}" srcId="{E7EED35D-4504-4191-87D5-933C8A779CA8}" destId="{28677783-0404-414E-B218-3402F052EDC8}" srcOrd="4" destOrd="0" parTransId="{D9C159ED-F4C7-40E7-A139-63017214BE6A}" sibTransId="{360B56BB-B775-4B00-AAD2-EF0850F24443}"/>
    <dgm:cxn modelId="{35820F3C-5DF6-4B55-B840-F36535CC6565}" srcId="{E7EED35D-4504-4191-87D5-933C8A779CA8}" destId="{0F16538F-F2F4-4447-A464-EA5E4EF43AF7}" srcOrd="3" destOrd="0" parTransId="{52EC1461-D882-4A9C-85AD-873D6762FC21}" sibTransId="{3DDD1CD7-DCF0-4178-B152-08561A0245CF}"/>
    <dgm:cxn modelId="{7C51ECEF-26F1-40B0-B37C-F903A00A3338}" type="presParOf" srcId="{97E853EE-90AD-438A-8653-DEB3DC218AA0}" destId="{2A1CF98A-BFEE-4F01-B6BD-E69D48AC828B}" srcOrd="0" destOrd="0" presId="urn:microsoft.com/office/officeart/2005/8/layout/venn1"/>
    <dgm:cxn modelId="{4348A528-7887-4A94-8B1B-B12710B66744}" type="presParOf" srcId="{97E853EE-90AD-438A-8653-DEB3DC218AA0}" destId="{C5C1C085-9CEE-498D-8D0E-3369B168F134}" srcOrd="1" destOrd="0" presId="urn:microsoft.com/office/officeart/2005/8/layout/venn1"/>
    <dgm:cxn modelId="{ED0D6F73-E3D0-4BBD-AC82-C93105A79531}" type="presParOf" srcId="{97E853EE-90AD-438A-8653-DEB3DC218AA0}" destId="{D2494A0C-779A-40B1-8681-94E590F94097}" srcOrd="2" destOrd="0" presId="urn:microsoft.com/office/officeart/2005/8/layout/venn1"/>
    <dgm:cxn modelId="{0233B8CF-801A-4907-89C6-8B3A11BD1630}" type="presParOf" srcId="{97E853EE-90AD-438A-8653-DEB3DC218AA0}" destId="{0DA12C17-C157-461D-AAC8-78F9BA8F7DFD}" srcOrd="3" destOrd="0" presId="urn:microsoft.com/office/officeart/2005/8/layout/venn1"/>
    <dgm:cxn modelId="{1D71CDD5-CFB0-4311-A527-185809555FAD}" type="presParOf" srcId="{97E853EE-90AD-438A-8653-DEB3DC218AA0}" destId="{3AA51920-1700-4B54-9F8B-E296381EB1FF}" srcOrd="4" destOrd="0" presId="urn:microsoft.com/office/officeart/2005/8/layout/venn1"/>
    <dgm:cxn modelId="{AD7B0B35-C839-4D94-A99B-1419B9A34F47}" type="presParOf" srcId="{97E853EE-90AD-438A-8653-DEB3DC218AA0}" destId="{93DC6679-E60C-4715-8D0D-94688275BED9}" srcOrd="5" destOrd="0" presId="urn:microsoft.com/office/officeart/2005/8/layout/venn1"/>
    <dgm:cxn modelId="{7E4A6CC5-3DCD-416F-AB7C-7ADE94A9E4D5}" type="presParOf" srcId="{97E853EE-90AD-438A-8653-DEB3DC218AA0}" destId="{DD1A1870-EBAB-4B5B-B2C8-B0E3A208BC81}" srcOrd="6" destOrd="0" presId="urn:microsoft.com/office/officeart/2005/8/layout/venn1"/>
    <dgm:cxn modelId="{23DEE7AD-1B39-48FE-817A-FC1573FF01E0}" type="presParOf" srcId="{97E853EE-90AD-438A-8653-DEB3DC218AA0}" destId="{7B487217-C771-48B0-BF3D-4D31209F00D1}" srcOrd="7" destOrd="0" presId="urn:microsoft.com/office/officeart/2005/8/layout/venn1"/>
    <dgm:cxn modelId="{F2C58BFE-9391-444A-B58A-0080D3FC3B99}" type="presParOf" srcId="{97E853EE-90AD-438A-8653-DEB3DC218AA0}" destId="{104AD407-9073-4773-B752-4EF448588410}" srcOrd="8" destOrd="0" presId="urn:microsoft.com/office/officeart/2005/8/layout/venn1"/>
    <dgm:cxn modelId="{20A43696-3F74-4569-8369-F27AC8016834}" type="presParOf" srcId="{97E853EE-90AD-438A-8653-DEB3DC218AA0}" destId="{86D901CB-3423-4CEE-9D6E-84893016FCD6}" srcOrd="9" destOrd="0" presId="urn:microsoft.com/office/officeart/2005/8/layout/venn1"/>
    <dgm:cxn modelId="{DE30BFD6-BDAE-409E-BF44-DDB328EE4AF1}" type="presParOf" srcId="{97E853EE-90AD-438A-8653-DEB3DC218AA0}" destId="{5971BD48-BAB8-4FD7-8791-C6BC0746B1E5}" srcOrd="10" destOrd="0" presId="urn:microsoft.com/office/officeart/2005/8/layout/venn1"/>
    <dgm:cxn modelId="{F30ED6CF-F76E-46B1-9C2A-4FC55B3355B6}" type="presParOf" srcId="{97E853EE-90AD-438A-8653-DEB3DC218AA0}" destId="{9B32EC15-0F2C-4054-8BF4-24C11CA270EC}" srcOrd="11" destOrd="0" presId="urn:microsoft.com/office/officeart/2005/8/layout/venn1"/>
    <dgm:cxn modelId="{84D36461-ECB9-4D48-A82D-3AA7B07CE98D}" type="presParOf" srcId="{97E853EE-90AD-438A-8653-DEB3DC218AA0}" destId="{A6B8394D-10C5-448B-A1D8-C340C3A01B4E}" srcOrd="12" destOrd="0" presId="urn:microsoft.com/office/officeart/2005/8/layout/venn1"/>
    <dgm:cxn modelId="{A8FE838B-38DB-4676-B01A-A28B237C9F37}" type="presParOf" srcId="{97E853EE-90AD-438A-8653-DEB3DC218AA0}" destId="{6628C6B1-3A20-4992-ABFF-27E06F47100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CF98A-BFEE-4F01-B6BD-E69D48AC828B}">
      <dsp:nvSpPr>
        <dsp:cNvPr id="0" name=""/>
        <dsp:cNvSpPr/>
      </dsp:nvSpPr>
      <dsp:spPr>
        <a:xfrm>
          <a:off x="3249111" y="1218361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C1C085-9CEE-498D-8D0E-3369B168F134}">
      <dsp:nvSpPr>
        <dsp:cNvPr id="0" name=""/>
        <dsp:cNvSpPr/>
      </dsp:nvSpPr>
      <dsp:spPr>
        <a:xfrm>
          <a:off x="3135302" y="0"/>
          <a:ext cx="1788421" cy="95707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общих правил</a:t>
          </a:r>
          <a:endParaRPr lang="ru-RU" sz="2400" kern="1200" dirty="0"/>
        </a:p>
      </dsp:txBody>
      <dsp:txXfrm>
        <a:off x="3135302" y="0"/>
        <a:ext cx="1788421" cy="957079"/>
      </dsp:txXfrm>
    </dsp:sp>
    <dsp:sp modelId="{D2494A0C-779A-40B1-8681-94E590F94097}">
      <dsp:nvSpPr>
        <dsp:cNvPr id="0" name=""/>
        <dsp:cNvSpPr/>
      </dsp:nvSpPr>
      <dsp:spPr>
        <a:xfrm>
          <a:off x="3706947" y="1438489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4220"/>
            <a:lumOff val="113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A12C17-C157-461D-AAC8-78F9BA8F7DFD}">
      <dsp:nvSpPr>
        <dsp:cNvPr id="0" name=""/>
        <dsp:cNvSpPr/>
      </dsp:nvSpPr>
      <dsp:spPr>
        <a:xfrm>
          <a:off x="4753796" y="909225"/>
          <a:ext cx="3103780" cy="10527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Просмотр фильмов</a:t>
          </a:r>
          <a:endParaRPr lang="ru-RU" sz="2400" kern="1200" dirty="0"/>
        </a:p>
      </dsp:txBody>
      <dsp:txXfrm>
        <a:off x="4753796" y="909225"/>
        <a:ext cx="3103780" cy="1052786"/>
      </dsp:txXfrm>
    </dsp:sp>
    <dsp:sp modelId="{3AA51920-1700-4B54-9F8B-E296381EB1FF}">
      <dsp:nvSpPr>
        <dsp:cNvPr id="0" name=""/>
        <dsp:cNvSpPr/>
      </dsp:nvSpPr>
      <dsp:spPr>
        <a:xfrm>
          <a:off x="3819455" y="1933778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8439"/>
            <a:lumOff val="226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DC6679-E60C-4715-8D0D-94688275BED9}">
      <dsp:nvSpPr>
        <dsp:cNvPr id="0" name=""/>
        <dsp:cNvSpPr/>
      </dsp:nvSpPr>
      <dsp:spPr>
        <a:xfrm>
          <a:off x="5202682" y="2249135"/>
          <a:ext cx="2498659" cy="11245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Театральные постановки</a:t>
          </a:r>
          <a:endParaRPr lang="ru-RU" sz="2400" kern="1200" dirty="0"/>
        </a:p>
      </dsp:txBody>
      <dsp:txXfrm>
        <a:off x="5202682" y="2249135"/>
        <a:ext cx="2498659" cy="1124567"/>
      </dsp:txXfrm>
    </dsp:sp>
    <dsp:sp modelId="{DD1A1870-EBAB-4B5B-B2C8-B0E3A208BC81}">
      <dsp:nvSpPr>
        <dsp:cNvPr id="0" name=""/>
        <dsp:cNvSpPr/>
      </dsp:nvSpPr>
      <dsp:spPr>
        <a:xfrm>
          <a:off x="3502741" y="2330965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2659"/>
            <a:lumOff val="339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487217-C771-48B0-BF3D-4D31209F00D1}">
      <dsp:nvSpPr>
        <dsp:cNvPr id="0" name=""/>
        <dsp:cNvSpPr/>
      </dsp:nvSpPr>
      <dsp:spPr>
        <a:xfrm>
          <a:off x="4246384" y="3756535"/>
          <a:ext cx="3110584" cy="10288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Совместное обсуждение планов, проблем…</a:t>
          </a:r>
          <a:endParaRPr lang="ru-RU" sz="2400" kern="1200" dirty="0"/>
        </a:p>
      </dsp:txBody>
      <dsp:txXfrm>
        <a:off x="4246384" y="3756535"/>
        <a:ext cx="3110584" cy="1028859"/>
      </dsp:txXfrm>
    </dsp:sp>
    <dsp:sp modelId="{104AD407-9073-4773-B752-4EF448588410}">
      <dsp:nvSpPr>
        <dsp:cNvPr id="0" name=""/>
        <dsp:cNvSpPr/>
      </dsp:nvSpPr>
      <dsp:spPr>
        <a:xfrm>
          <a:off x="2995480" y="2330965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2659"/>
            <a:lumOff val="339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D901CB-3423-4CEE-9D6E-84893016FCD6}">
      <dsp:nvSpPr>
        <dsp:cNvPr id="0" name=""/>
        <dsp:cNvSpPr/>
      </dsp:nvSpPr>
      <dsp:spPr>
        <a:xfrm>
          <a:off x="1363139" y="3756535"/>
          <a:ext cx="1788421" cy="10288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Ролевые игры</a:t>
          </a:r>
          <a:endParaRPr lang="ru-RU" sz="2400" kern="1200" dirty="0"/>
        </a:p>
      </dsp:txBody>
      <dsp:txXfrm>
        <a:off x="1363139" y="3756535"/>
        <a:ext cx="1788421" cy="1028859"/>
      </dsp:txXfrm>
    </dsp:sp>
    <dsp:sp modelId="{5971BD48-BAB8-4FD7-8791-C6BC0746B1E5}">
      <dsp:nvSpPr>
        <dsp:cNvPr id="0" name=""/>
        <dsp:cNvSpPr/>
      </dsp:nvSpPr>
      <dsp:spPr>
        <a:xfrm>
          <a:off x="2678767" y="1933778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8439"/>
            <a:lumOff val="226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32EC15-0F2C-4054-8BF4-24C11CA270EC}">
      <dsp:nvSpPr>
        <dsp:cNvPr id="0" name=""/>
        <dsp:cNvSpPr/>
      </dsp:nvSpPr>
      <dsp:spPr>
        <a:xfrm>
          <a:off x="554888" y="2249135"/>
          <a:ext cx="2104253" cy="11245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Написание сочинений</a:t>
          </a:r>
          <a:endParaRPr lang="ru-RU" sz="2400" kern="1200" dirty="0"/>
        </a:p>
      </dsp:txBody>
      <dsp:txXfrm>
        <a:off x="554888" y="2249135"/>
        <a:ext cx="2104253" cy="1124567"/>
      </dsp:txXfrm>
    </dsp:sp>
    <dsp:sp modelId="{A6B8394D-10C5-448B-A1D8-C340C3A01B4E}">
      <dsp:nvSpPr>
        <dsp:cNvPr id="0" name=""/>
        <dsp:cNvSpPr/>
      </dsp:nvSpPr>
      <dsp:spPr>
        <a:xfrm>
          <a:off x="2791275" y="1438489"/>
          <a:ext cx="1560804" cy="156099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4220"/>
            <a:lumOff val="113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28C6B1-3A20-4992-ABFF-27E06F471003}">
      <dsp:nvSpPr>
        <dsp:cNvPr id="0" name=""/>
        <dsp:cNvSpPr/>
      </dsp:nvSpPr>
      <dsp:spPr>
        <a:xfrm>
          <a:off x="289671" y="909225"/>
          <a:ext cx="2927338" cy="105278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Классный час</a:t>
          </a:r>
          <a:endParaRPr lang="ru-RU" sz="2400" kern="1200" dirty="0"/>
        </a:p>
      </dsp:txBody>
      <dsp:txXfrm>
        <a:off x="289671" y="909225"/>
        <a:ext cx="2927338" cy="105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E7781-1535-4049-A7F2-A646479E4D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998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AD68026-D081-4C99-9BDD-158591FDD40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323A3-EC4D-4048-9A9F-D5D17DCD7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664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47706-A810-46DA-A53A-60DE2EABEF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195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7D269-BB45-4D95-87AA-EAB63B78E4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668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1EC7-7CCA-48EA-9D8F-33792B31EB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16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66BE4-7DDB-42BF-A4AC-2181AF8A45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12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53E91-D6F4-4791-9DBD-E4247BE020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031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D405E-A6EE-41A2-BF8F-3D9B526721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030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62A7D-A08D-4147-9D07-9D373B9B98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6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6CCC-0638-4ECA-9C9F-FCD5AE433C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254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C5C8F-4DA6-49BB-A1A9-46FC584DC2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95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EB4">
            <a:alpha val="8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15C12E-B210-425F-9684-F33153D34F7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85689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0"/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Алгоритм реагирования классного руководителя в случае выявления </a:t>
            </a:r>
            <a:r>
              <a:rPr lang="ru-RU" sz="4000" b="1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буллинга</a:t>
            </a:r>
            <a:r>
              <a:rPr lang="ru-RU" sz="40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в классном коллективе </a:t>
            </a:r>
            <a:r>
              <a:rPr lang="ru-RU" sz="4000" b="1" i="1" cap="none" spc="0" dirty="0" smtClean="0">
                <a:ln w="0"/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b="1" i="1" cap="none" spc="0" dirty="0">
              <a:ln w="0"/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6968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32656"/>
            <a:ext cx="79208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/>
              <a:t>Личностные факторы:</a:t>
            </a:r>
          </a:p>
          <a:p>
            <a:pPr marL="0" indent="0">
              <a:buNone/>
            </a:pPr>
            <a:r>
              <a:rPr lang="ru-RU" sz="1800" dirty="0"/>
              <a:t>Как правило, </a:t>
            </a:r>
            <a:r>
              <a:rPr lang="ru-RU" sz="1800" dirty="0" smtClean="0"/>
              <a:t>обучающиеся , </a:t>
            </a:r>
            <a:r>
              <a:rPr lang="ru-RU" sz="1800" dirty="0"/>
              <a:t>совершающие насильственные действия, ведущие себя агрессивно, отличаются некоторыми индивидуальными психологическими особенностями: </a:t>
            </a:r>
            <a:r>
              <a:rPr lang="ru-RU" sz="1800" b="1" dirty="0"/>
              <a:t>гиперактивностью, импульсивностью, низким уровнем контроля за своим поведением и эмоциями, рассеянным вниманием, невысокой успеваемостью в </a:t>
            </a:r>
            <a:r>
              <a:rPr lang="ru-RU" sz="1800" b="1" dirty="0" smtClean="0"/>
              <a:t>образовательной организации, </a:t>
            </a:r>
            <a:r>
              <a:rPr lang="ru-RU" sz="1800" b="1" dirty="0"/>
              <a:t>высокой склонностью к гневу.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dirty="0" smtClean="0"/>
              <a:t>Обучающиеся, </a:t>
            </a:r>
            <a:r>
              <a:rPr lang="ru-RU" sz="1800" dirty="0"/>
              <a:t>систематически издевающиеся над сверстниками, а иногда и учителями, обычно </a:t>
            </a:r>
            <a:r>
              <a:rPr lang="ru-RU" sz="1800" b="1" dirty="0"/>
              <a:t>делают</a:t>
            </a:r>
            <a:r>
              <a:rPr lang="ru-RU" sz="1800" dirty="0"/>
              <a:t> это вполне </a:t>
            </a:r>
            <a:r>
              <a:rPr lang="ru-RU" sz="1800" b="1" dirty="0"/>
              <a:t>сознательно, </a:t>
            </a:r>
            <a:r>
              <a:rPr lang="ru-RU" sz="1800" dirty="0"/>
              <a:t>чтобы </a:t>
            </a:r>
            <a:r>
              <a:rPr lang="ru-RU" sz="1800" b="1" dirty="0"/>
              <a:t>самоутвердиться, почувствовать и продемонстрировать свою власть. </a:t>
            </a:r>
            <a:r>
              <a:rPr lang="ru-RU" sz="1800" dirty="0"/>
              <a:t>Их агрессия вызвана не столько неумением сдерживать гнев, </a:t>
            </a:r>
            <a:r>
              <a:rPr lang="ru-RU" sz="1800" dirty="0" smtClean="0"/>
              <a:t>сколько</a:t>
            </a:r>
            <a:r>
              <a:rPr lang="ru-RU" sz="1800" dirty="0"/>
              <a:t> желанием устрашить, причинить боль и страдания другим при отсутствии угрозы наказания.  </a:t>
            </a:r>
          </a:p>
          <a:p>
            <a:pPr marL="0" indent="0">
              <a:buNone/>
            </a:pPr>
            <a:r>
              <a:rPr lang="ru-RU" sz="1800" dirty="0"/>
              <a:t>Причиной </a:t>
            </a:r>
            <a:r>
              <a:rPr lang="ru-RU" sz="1800" b="1" dirty="0"/>
              <a:t>виктимизации</a:t>
            </a:r>
            <a:r>
              <a:rPr lang="ru-RU" sz="1800" dirty="0"/>
              <a:t> может стать </a:t>
            </a:r>
            <a:r>
              <a:rPr lang="ru-RU" sz="1800" b="1" dirty="0"/>
              <a:t>«фактор инаковости» </a:t>
            </a:r>
            <a:r>
              <a:rPr lang="ru-RU" sz="1800" dirty="0"/>
              <a:t>– наличие какого-либо отличия от большинства сверстников, например, особенностей (нарушений) развития или внешнего вида, характера, поведения. </a:t>
            </a:r>
          </a:p>
          <a:p>
            <a:pPr marL="0" indent="0">
              <a:buNone/>
            </a:pPr>
            <a:r>
              <a:rPr lang="ru-RU" sz="1800" dirty="0"/>
              <a:t>Часто такие </a:t>
            </a:r>
            <a:r>
              <a:rPr lang="ru-RU" sz="1800" dirty="0" smtClean="0"/>
              <a:t>обучающиеся не </a:t>
            </a:r>
            <a:r>
              <a:rPr lang="ru-RU" sz="1800" dirty="0"/>
              <a:t>имеют друзей и не </a:t>
            </a:r>
            <a:r>
              <a:rPr lang="ru-RU" sz="1800" dirty="0" smtClean="0"/>
              <a:t>пользуются </a:t>
            </a:r>
            <a:r>
              <a:rPr lang="ru-RU" sz="1800" dirty="0"/>
              <a:t>защитой со стороны сверстников, что превращает их в легкую мишень для обидчика.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Однако </a:t>
            </a:r>
            <a:r>
              <a:rPr lang="ru-RU" sz="1800" dirty="0"/>
              <a:t>от насилия и травли страдают и вполне общительные </a:t>
            </a:r>
            <a:r>
              <a:rPr lang="ru-RU" sz="1800" dirty="0" smtClean="0"/>
              <a:t>обучающиеся, </a:t>
            </a:r>
            <a:r>
              <a:rPr lang="ru-RU" sz="1800" dirty="0"/>
              <a:t>у которых есть </a:t>
            </a:r>
            <a:r>
              <a:rPr lang="ru-RU" sz="1800" dirty="0" smtClean="0"/>
              <a:t>друзья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509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568863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факторы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проявления насилия в образовательной организации повышается из-за социально-психологического неблагополучия в семье, отсутствия контроля за жизнью ребенка со стороны родителей, опыта насильственных отношений внутри семьи, отсутствия теплых доверительных отношений с родителями, эмоциональной холодности и низкой степени сплоченности членов семьи, отсутствия взаимной поддержки.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отношениях между родителями и со стороны родителей в отношении детей может стать для ребенка моделью межличностных отношений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которой будет лежать агрессия и насилие. Нередко обидчиками становятся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родители учат вести себя доминантно, подавлять других и отстаивать свои интересы любой ценой.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среды: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другие работники образовательного учреждения могут провоцировать насильственное поведение среди обучающихся, проявляя насилие по отношению к ним (телесные наказания, грубые, унижающие достоинство выражения, крики и оскорбления, дискриминацию, жесткое регламентирование всех аспектов жизнедеятельности учащихся,  завышенные требования к учебе или дисциплине, занижение оценок в качестве наказания за нежелательное поведение). Негативное восприятие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увеличивает риск агрессивного поведения. Агрессивную реакцию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вызвать и чрезмерное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кого-то из них в качестве положительного или отрицательного примера, а также стимулирование между ними соперничества в ущерб сотрудничеству.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05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Ситуативные факторы:</a:t>
            </a:r>
          </a:p>
          <a:p>
            <a:pPr marL="0" indent="0">
              <a:buNone/>
            </a:pPr>
            <a:endParaRPr lang="ru-RU" sz="2400" b="1" dirty="0" smtClean="0"/>
          </a:p>
          <a:p>
            <a:r>
              <a:rPr lang="ru-RU" sz="2000" b="1" dirty="0"/>
              <a:t>место и время: </a:t>
            </a:r>
            <a:r>
              <a:rPr lang="ru-RU" sz="2000" dirty="0"/>
              <a:t>чаще всего насилие совершается во время перемен в коридорах, туалетах, на игровых площадках, в раздевалках перед уроками физкультуры или после них, а также в других укромных местах, где нет взрослых;</a:t>
            </a:r>
          </a:p>
          <a:p>
            <a:r>
              <a:rPr lang="ru-RU" sz="2000" b="1" dirty="0" smtClean="0"/>
              <a:t>присутствие </a:t>
            </a:r>
            <a:r>
              <a:rPr lang="ru-RU" sz="2000" b="1" dirty="0"/>
              <a:t>наблюдателей</a:t>
            </a:r>
            <a:r>
              <a:rPr lang="ru-RU" sz="2000" dirty="0"/>
              <a:t>: для обидчика, главный мотив которого – самоутверждение и демонстрация власти, совершение насильственных действий без свидетелей теряет смысл; при свидетелях акты насилия происходят чаще и с большей травматизацией для пострадавшего; </a:t>
            </a:r>
            <a:endParaRPr lang="ru-RU" sz="2000" dirty="0" smtClean="0"/>
          </a:p>
          <a:p>
            <a:r>
              <a:rPr lang="ru-RU" sz="2000" dirty="0" smtClean="0"/>
              <a:t>присутствие </a:t>
            </a:r>
            <a:r>
              <a:rPr lang="ru-RU" sz="2000" dirty="0"/>
              <a:t>взрослых может предотвратить или приостановить насилие;</a:t>
            </a:r>
          </a:p>
          <a:p>
            <a:r>
              <a:rPr lang="ru-RU" sz="2000" b="1" dirty="0" smtClean="0"/>
              <a:t>употребление </a:t>
            </a:r>
            <a:r>
              <a:rPr lang="ru-RU" sz="2000" b="1" dirty="0"/>
              <a:t>алкоголя, наркотиков или наличие оружия</a:t>
            </a:r>
            <a:r>
              <a:rPr lang="ru-RU" sz="2000" dirty="0"/>
              <a:t>: установлено, что обидчики чаще других учащихся злоупотребляют спиртным и носят оружие; </a:t>
            </a:r>
            <a:endParaRPr lang="ru-RU" sz="2000" dirty="0" smtClean="0"/>
          </a:p>
          <a:p>
            <a:r>
              <a:rPr lang="ru-RU" sz="2000" dirty="0" smtClean="0"/>
              <a:t>состояние </a:t>
            </a:r>
            <a:r>
              <a:rPr lang="ru-RU" sz="2000" dirty="0"/>
              <a:t>алкогольного или наркотического опьянения может усиливать аффективные реакции, а наличие оружия повышает риск нанесения тяжелых травм.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28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697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80729"/>
            <a:ext cx="8640960" cy="56166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0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Распределение ролей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2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(распределение ролей):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издевательства и травли, происходящих в образовательных организациях, как правило, наряду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(притеснителем, агрессором)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(притесняемым, жертвой) присутствуют еще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(наблюдатели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обидчик бывает не один, вокруг одного главного формируется группа приспешников;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могут быть направлены не на одного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учителя (сотрудника образовательного учреждения), но на нескольких. Обидчик не всегда стремится сохранить свои действия в тайне, наоборот, он часто действует агрессивно напоказ публике. Если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регулярным, то у него обязательно бывают свидетели – от нескольких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всего класса. И инициаторами, и объектами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 могут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 как обучающиеся, так и педагоги, руководитель и другие работники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7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12474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обидчиков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выделяются лидер и один или несколько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последователей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положительно относятся к насильственным действиям и принимают в них активное участие, но не являются их инициаторами и не играют ведущую роль.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обидчикам примыкают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явные сторонники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активно и открыто поддерживают насилие, например, смехом или привлечением внимания к ситуации, но сами в него не включаются, и пассивные сторонники, которым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издеваться, но они не показывают явных знаков поддержки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05064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наблюдателей можно выделить </a:t>
            </a:r>
            <a:r>
              <a:rPr lang="ru-RU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безразличных наблюдателей</a:t>
            </a:r>
            <a:r>
              <a:rPr lang="ru-RU" sz="24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не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вовлекаются в процесс насилия и не занимают определенную позицию.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стороне пострадавшего могут быть как потенциальные защитники (хотят но не решаются на активные действия), так и реальные защитники которые стараются помочь.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признаков буллинга: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признаки: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подвергается насмешкам со стороны сверстников в оскорбительной манере, его часто обзывают, дразнят, унижают, либо угрожают ему, требуют выполнения пожеланий других сверстников, командуют им.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высмеивают в недоброжелательной и обидной манере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задирают, толкают, пинают, бьют, а он не может себя адекватно защитить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оказывается участником ссор, драк, в которых он скорее беззащитен и которых пытается избежать (часто при этом плачет)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Сверстники берут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 деньги, другие личные вещи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разбрасывают их, рвут, портят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обучающегося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следы -синяки, порезы, царапины, или рваная одежда—которые не объясняются естественным образом (то есть не связаны с игрой, случайным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падением, и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Вторичные признаки: </a:t>
            </a:r>
            <a:endParaRPr lang="ru-RU" sz="2400" b="1" dirty="0"/>
          </a:p>
          <a:p>
            <a:r>
              <a:rPr lang="ru-RU" sz="2400" dirty="0" smtClean="0"/>
              <a:t>Обучающийся часто </a:t>
            </a:r>
            <a:r>
              <a:rPr lang="ru-RU" sz="2400" dirty="0"/>
              <a:t>проводит время в одиночестве, и исключен из компании сверстников во время перемен, обеда. У него, по наблюдениям, нет ни одного друга в классе. </a:t>
            </a:r>
          </a:p>
          <a:p>
            <a:r>
              <a:rPr lang="ru-RU" sz="2400" dirty="0" smtClean="0"/>
              <a:t>в командной работе  обучающиеся </a:t>
            </a:r>
            <a:r>
              <a:rPr lang="ru-RU" sz="2400" dirty="0"/>
              <a:t>выбирают его в числе последних или не хотят быть с ним в одной команде </a:t>
            </a:r>
          </a:p>
          <a:p>
            <a:r>
              <a:rPr lang="ru-RU" sz="2400" dirty="0" smtClean="0"/>
              <a:t> обучающийся </a:t>
            </a:r>
            <a:r>
              <a:rPr lang="ru-RU" sz="2400" dirty="0"/>
              <a:t>старается держаться рядом с учителем или другим взрослым во время </a:t>
            </a:r>
            <a:r>
              <a:rPr lang="ru-RU" sz="2400" dirty="0" smtClean="0"/>
              <a:t>перемен</a:t>
            </a:r>
            <a:r>
              <a:rPr lang="ru-RU" sz="2400" dirty="0"/>
              <a:t>. </a:t>
            </a:r>
          </a:p>
          <a:p>
            <a:r>
              <a:rPr lang="ru-RU" sz="2400" dirty="0" smtClean="0"/>
              <a:t>избегает </a:t>
            </a:r>
            <a:r>
              <a:rPr lang="ru-RU" sz="2400" dirty="0"/>
              <a:t>говорить вслух (отвечать) во время уроков и производит впечатление тревожного и неуверенного в себе. </a:t>
            </a:r>
          </a:p>
          <a:p>
            <a:r>
              <a:rPr lang="ru-RU" sz="2400" dirty="0" smtClean="0"/>
              <a:t> выглядит </a:t>
            </a:r>
            <a:r>
              <a:rPr lang="ru-RU" sz="2400" dirty="0"/>
              <a:t>расстроенным, депрессивным, часто плачет </a:t>
            </a:r>
          </a:p>
          <a:p>
            <a:r>
              <a:rPr lang="ru-RU" sz="2400" dirty="0" smtClean="0"/>
              <a:t>у обучающихся </a:t>
            </a:r>
            <a:r>
              <a:rPr lang="ru-RU" sz="2400" dirty="0"/>
              <a:t>резко </a:t>
            </a:r>
            <a:r>
              <a:rPr lang="ru-RU" sz="2400" dirty="0" smtClean="0"/>
              <a:t>ухудшается </a:t>
            </a:r>
            <a:r>
              <a:rPr lang="ru-RU" sz="2400" dirty="0"/>
              <a:t>успеваемость 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дают списать, не подсказывают, не спрашивает тему урока, домашнее задание.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4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Всемирная организация здравоохранения (ВОЗ) определяет </a:t>
            </a:r>
            <a:r>
              <a:rPr lang="ru-RU" sz="2400" u="sng" dirty="0"/>
              <a:t>насилие</a:t>
            </a:r>
            <a:r>
              <a:rPr lang="ru-RU" sz="2400" dirty="0"/>
              <a:t> как преднамеренное применение физической силы или власти, действительное или в виде угрозы, направленное на себя или иное лицо или группу лиц, которое влечет или с большой вероятностью может повлечь нанесение телесных повреждений, </a:t>
            </a:r>
            <a:r>
              <a:rPr lang="ru-RU" sz="2400" dirty="0" smtClean="0"/>
              <a:t>психологической </a:t>
            </a:r>
            <a:r>
              <a:rPr lang="ru-RU" sz="2400" dirty="0"/>
              <a:t>травмы, смерть, отклонения в </a:t>
            </a:r>
            <a:r>
              <a:rPr lang="ru-RU" sz="2400" dirty="0" smtClean="0"/>
              <a:t>развитии. </a:t>
            </a:r>
            <a:r>
              <a:rPr lang="ru-RU" sz="2400" dirty="0"/>
              <a:t>Насилие отличается от других действий тем, что </a:t>
            </a:r>
            <a:r>
              <a:rPr lang="ru-RU" sz="2400" dirty="0" smtClean="0"/>
              <a:t>оно </a:t>
            </a:r>
            <a:r>
              <a:rPr lang="ru-RU" sz="2400" dirty="0"/>
              <a:t>носит </a:t>
            </a:r>
            <a:r>
              <a:rPr lang="ru-RU" sz="2400" dirty="0" smtClean="0"/>
              <a:t>преднамеренный </a:t>
            </a:r>
            <a:r>
              <a:rPr lang="ru-RU" sz="2400" dirty="0"/>
              <a:t>характер.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/>
          </a:p>
          <a:p>
            <a:pPr marL="0" indent="0">
              <a:buNone/>
            </a:pPr>
            <a:r>
              <a:rPr lang="ru-RU" sz="2400" smtClean="0"/>
              <a:t>По </a:t>
            </a:r>
            <a:r>
              <a:rPr lang="ru-RU" sz="2400" dirty="0"/>
              <a:t>характеру проявления выделяют отдельные, однократные насильственные действия и </a:t>
            </a:r>
            <a:r>
              <a:rPr lang="ru-RU" sz="2400" u="sng" dirty="0"/>
              <a:t>систематическое, регулярно повторяющееся насилие – </a:t>
            </a:r>
            <a:r>
              <a:rPr lang="ru-RU" sz="2400" b="1" u="sng" dirty="0" err="1"/>
              <a:t>буллинг</a:t>
            </a:r>
            <a:r>
              <a:rPr lang="ru-RU" sz="2400" b="1" u="sng" dirty="0"/>
              <a:t>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718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В. Дома 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/>
              <a:t>Первичные признаки: </a:t>
            </a:r>
            <a:endParaRPr lang="ru-RU" sz="2400" b="1" dirty="0"/>
          </a:p>
          <a:p>
            <a:r>
              <a:rPr lang="ru-RU" sz="2400" dirty="0" smtClean="0"/>
              <a:t>Возвращается </a:t>
            </a:r>
            <a:r>
              <a:rPr lang="ru-RU" sz="2400" dirty="0"/>
              <a:t>домой из </a:t>
            </a:r>
            <a:r>
              <a:rPr lang="ru-RU" sz="2400" dirty="0" smtClean="0"/>
              <a:t>образовательной организации </a:t>
            </a:r>
            <a:r>
              <a:rPr lang="ru-RU" sz="2400" dirty="0"/>
              <a:t>с порванной одеждой, с порванными учебниками или тетрадями </a:t>
            </a:r>
          </a:p>
          <a:p>
            <a:r>
              <a:rPr lang="ru-RU" sz="2400" dirty="0" smtClean="0"/>
              <a:t>У обучающегося </a:t>
            </a:r>
            <a:r>
              <a:rPr lang="ru-RU" sz="2400" dirty="0"/>
              <a:t>есть следы - синяки, порезы, царапины, или рваная одежда—которые не объясняются естественным образом (то есть не связаны с игрой, случайным падением, </a:t>
            </a:r>
            <a:r>
              <a:rPr lang="ru-RU" sz="2400" dirty="0" smtClean="0"/>
              <a:t>и </a:t>
            </a:r>
            <a:r>
              <a:rPr lang="ru-RU" sz="2400" dirty="0" err="1"/>
              <a:t>т.п</a:t>
            </a:r>
            <a:r>
              <a:rPr lang="ru-RU" sz="2400" dirty="0"/>
              <a:t>…). </a:t>
            </a:r>
          </a:p>
        </p:txBody>
      </p:sp>
    </p:spTree>
    <p:extLst>
      <p:ext uri="{BB962C8B-B14F-4D97-AF65-F5344CB8AC3E}">
        <p14:creationId xmlns:p14="http://schemas.microsoft.com/office/powerpoint/2010/main" val="4973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Вторичные признаки: </a:t>
            </a:r>
            <a:endParaRPr lang="ru-RU" sz="2000" b="1" dirty="0"/>
          </a:p>
          <a:p>
            <a:r>
              <a:rPr lang="ru-RU" sz="1800" b="1" dirty="0" smtClean="0"/>
              <a:t>Никогда </a:t>
            </a:r>
            <a:r>
              <a:rPr lang="ru-RU" sz="1800" b="1" dirty="0"/>
              <a:t>не приводит домой </a:t>
            </a:r>
            <a:r>
              <a:rPr lang="ru-RU" sz="1800" b="1" dirty="0" smtClean="0"/>
              <a:t>одноклассников </a:t>
            </a:r>
            <a:r>
              <a:rPr lang="ru-RU" sz="1800" b="1" dirty="0"/>
              <a:t>или других сверстников или очень редко проводит время в гостях у одноклассников или в местах, где они играют/проводят время </a:t>
            </a:r>
          </a:p>
          <a:p>
            <a:r>
              <a:rPr lang="ru-RU" sz="1800" b="1" dirty="0" smtClean="0"/>
              <a:t>Нет </a:t>
            </a:r>
            <a:r>
              <a:rPr lang="ru-RU" sz="1800" b="1" dirty="0"/>
              <a:t>ни одного друга, с которым можно провести время (играть, сходить в кино или на концерт, погулять или заняться спортом, поговорить по телефону и т.п.) </a:t>
            </a:r>
          </a:p>
          <a:p>
            <a:r>
              <a:rPr lang="ru-RU" sz="1800" b="1" dirty="0" smtClean="0"/>
              <a:t>Обучающегося </a:t>
            </a:r>
            <a:r>
              <a:rPr lang="ru-RU" sz="1800" b="1" dirty="0"/>
              <a:t>никогда не приглашают на праздники/вечеринки, или он сам не хочет никого приглашать и устраивать праздник (потому что считает, что никто не захочет прийти) </a:t>
            </a:r>
          </a:p>
          <a:p>
            <a:r>
              <a:rPr lang="ru-RU" sz="1800" b="1" dirty="0" smtClean="0"/>
              <a:t>Бояться </a:t>
            </a:r>
            <a:r>
              <a:rPr lang="ru-RU" sz="1800" b="1" dirty="0"/>
              <a:t>или не хотят идти в </a:t>
            </a:r>
            <a:r>
              <a:rPr lang="ru-RU" sz="1800" b="1" dirty="0" smtClean="0"/>
              <a:t>образовательную организацию, </a:t>
            </a:r>
            <a:r>
              <a:rPr lang="ru-RU" sz="1800" b="1" dirty="0"/>
              <a:t>по утрам перед школой плохой аппетит, частые головные боли, боли в желудке, расстройство </a:t>
            </a:r>
          </a:p>
          <a:p>
            <a:r>
              <a:rPr lang="ru-RU" sz="1800" b="1" dirty="0" smtClean="0"/>
              <a:t>Выбирает </a:t>
            </a:r>
            <a:r>
              <a:rPr lang="ru-RU" sz="1800" b="1" dirty="0"/>
              <a:t>длинный и неудобный путь в </a:t>
            </a:r>
            <a:r>
              <a:rPr lang="ru-RU" sz="1800" b="1" dirty="0" smtClean="0"/>
              <a:t>образовательную организацию </a:t>
            </a:r>
            <a:r>
              <a:rPr lang="ru-RU" sz="1800" b="1" dirty="0"/>
              <a:t>и из </a:t>
            </a:r>
            <a:r>
              <a:rPr lang="ru-RU" sz="1800" b="1" dirty="0" smtClean="0"/>
              <a:t>неё </a:t>
            </a:r>
            <a:endParaRPr lang="ru-RU" sz="1800" b="1" dirty="0"/>
          </a:p>
          <a:p>
            <a:r>
              <a:rPr lang="ru-RU" sz="1800" b="1" dirty="0" smtClean="0"/>
              <a:t>Беспокойно </a:t>
            </a:r>
            <a:r>
              <a:rPr lang="ru-RU" sz="1800" b="1" dirty="0"/>
              <a:t>спит, жалуется на плохие сны, часто во сне плачет </a:t>
            </a:r>
          </a:p>
          <a:p>
            <a:r>
              <a:rPr lang="ru-RU" sz="1800" b="1" dirty="0" smtClean="0"/>
              <a:t>Потерял </a:t>
            </a:r>
            <a:r>
              <a:rPr lang="ru-RU" sz="1800" b="1" dirty="0"/>
              <a:t>интерес к школьным предметам/занятиям, ухудшилась успеваемость </a:t>
            </a:r>
          </a:p>
          <a:p>
            <a:r>
              <a:rPr lang="ru-RU" sz="1800" b="1" dirty="0" smtClean="0"/>
              <a:t>Выглядит </a:t>
            </a:r>
            <a:r>
              <a:rPr lang="ru-RU" sz="1800" b="1" dirty="0"/>
              <a:t>несчастным, расстроенным, депрессивным, или наблюдаются частые перемены настроения, раздражительность, вспышки </a:t>
            </a:r>
          </a:p>
          <a:p>
            <a:r>
              <a:rPr lang="ru-RU" sz="1800" b="1" dirty="0" smtClean="0"/>
              <a:t>Требует </a:t>
            </a:r>
            <a:r>
              <a:rPr lang="ru-RU" sz="1800" b="1" dirty="0"/>
              <a:t>или крадет деньги у родителей (чтобы выполнить требования «агрессоров»)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438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Выявление </a:t>
            </a:r>
            <a:r>
              <a:rPr lang="ru-RU" sz="2800" b="1" i="1" dirty="0"/>
              <a:t>случаев насилия </a:t>
            </a:r>
            <a:r>
              <a:rPr lang="ru-RU" sz="2800" b="1" i="1" dirty="0" smtClean="0"/>
              <a:t>в образовательной организации</a:t>
            </a:r>
            <a:endParaRPr lang="ru-RU" sz="2800" i="1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разных причин многие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сообщают о пережитом насилии или продолжающемся буллинге.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выявлении фактов насилия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играет наблюдательность педагогов и других сотрудников образовательной организации, их внимательное отношение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способность вовремя заметить симптомы неблагополучия в их поведении и настроении. </a:t>
            </a:r>
          </a:p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без внимания ни одного сообщения о насилии – это имеет принципиальное значение для искоренения насилия из жизни образовательной организации и сохранения в ней положительного социально-психологического климата.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признаки усматриваются,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совместно с психологом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выяснить их причины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доверительно и конфиденциально побеседовать с учащимся, его родителями, друзьями и сделать это максимально тактично, чтобы своими действиями не усугубить его состояние, не нанести дополнительную травму. 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признаков насилия в школе или классе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социометрические измерения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диагностика межличностных и межгрупповых отношений, изучение психологического климата, по результатам которых можно обнаружить проблемные взаимоотношения, конфликтные ситуации в самом начале их формирования и своевременно их разрешать.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39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367649" y="328645"/>
            <a:ext cx="8352928" cy="879849"/>
            <a:chOff x="720" y="1392"/>
            <a:chExt cx="4058" cy="480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классного коллектива подверженного риску возникновения буллинга: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gray">
          <a:xfrm>
            <a:off x="228190" y="5085181"/>
            <a:ext cx="8712967" cy="1068951"/>
          </a:xfrm>
          <a:prstGeom prst="roundRect">
            <a:avLst>
              <a:gd name="adj" fmla="val 12736"/>
            </a:avLst>
          </a:prstGeom>
          <a:gradFill rotWithShape="1">
            <a:gsLst>
              <a:gs pos="100000">
                <a:schemeClr val="bg1">
                  <a:lumMod val="90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301207" y="1825871"/>
            <a:ext cx="8615611" cy="1092095"/>
          </a:xfrm>
          <a:prstGeom prst="roundRect">
            <a:avLst>
              <a:gd name="adj" fmla="val 12736"/>
            </a:avLst>
          </a:prstGeom>
          <a:gradFill rotWithShape="1">
            <a:gsLst>
              <a:gs pos="100000">
                <a:schemeClr val="bg1">
                  <a:lumMod val="90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gray">
          <a:xfrm>
            <a:off x="276869" y="3325104"/>
            <a:ext cx="8640960" cy="1486289"/>
          </a:xfrm>
          <a:prstGeom prst="roundRect">
            <a:avLst>
              <a:gd name="adj" fmla="val 12736"/>
            </a:avLst>
          </a:prstGeom>
          <a:gradFill rotWithShape="1">
            <a:gsLst>
              <a:gs pos="100000">
                <a:schemeClr val="bg1">
                  <a:lumMod val="90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80808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gray">
          <a:xfrm>
            <a:off x="251520" y="3375709"/>
            <a:ext cx="835292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присутствуют обучающиеся  с неразвитыми социальными компетенциями (не умеют брать на себя ответственность за поступки и поведение, решение проблем путем «выдавливания», самовыражение за счет унижения других)</a:t>
            </a:r>
          </a:p>
          <a:p>
            <a:pPr algn="ctr">
              <a:spcBef>
                <a:spcPct val="50000"/>
              </a:spcBef>
            </a:pPr>
            <a:endParaRPr lang="en-US" altLang="ru-RU" sz="20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547669" y="1973551"/>
            <a:ext cx="7992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не сформированы позитивные традиции, не выработаны социально-приемлемые правила признаваемые всеми</a:t>
            </a:r>
            <a:endParaRPr lang="en-US" altLang="ru-RU" sz="20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gray">
          <a:xfrm>
            <a:off x="673680" y="5211418"/>
            <a:ext cx="78219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классном коллективе не развиты навыки конструктивного взаимодействия ( не умеют уважительно относится друг другу)</a:t>
            </a:r>
            <a:endParaRPr lang="en-US" altLang="ru-RU" sz="20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23" y="26296"/>
            <a:ext cx="8480354" cy="914400"/>
          </a:xfrm>
        </p:spPr>
        <p:txBody>
          <a:bodyPr/>
          <a:lstStyle/>
          <a:p>
            <a:pPr algn="ctr"/>
            <a:r>
              <a:rPr lang="ru-RU" sz="2800" i="1" dirty="0" smtClean="0"/>
              <a:t>Спонтанно сформированный коллектив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823" y="764705"/>
            <a:ext cx="8499987" cy="252027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-Общие цели если есть, то могут быть деструктивными. (Нам вместе весело срывать уроки)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-Атмосфера насилия является нормой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-Травля является способом справиться с трудностями в общении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331823" y="3108993"/>
            <a:ext cx="8352928" cy="68004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i="1" dirty="0" smtClean="0"/>
              <a:t>Коллектив сформированный педагогом:</a:t>
            </a:r>
            <a:endParaRPr lang="ru-RU" sz="2800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gray">
          <a:xfrm>
            <a:off x="528681" y="3776339"/>
            <a:ext cx="8229600" cy="2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коллективе есть общие правила не противоречащие нормам социума которые принимают все члены коллектива и способствующие учебному процессу</a:t>
            </a:r>
          </a:p>
          <a:p>
            <a:pPr marL="0" indent="0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-Есть общая позитивная цель, которую достигает весь коллектив вместе</a:t>
            </a:r>
          </a:p>
          <a:p>
            <a:pPr marL="0" indent="0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-Без оценочно принимаются все члены коллектива </a:t>
            </a:r>
          </a:p>
          <a:p>
            <a:pPr marL="0" indent="0"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766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на случаи насилия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 свидетелем издевательства, драки или узнав о них,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образовательной 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немедленно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– призвать на помощь охранников или коллег.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-Главная задача – разнять стороны, прекратить насилие и, если нужно, оказать первую помощь пострадавшим. Так же должны поступить и обучающиеся – немедленно сообщить взрослым, призвать участников прекратить насилие, разнять дерущихся, если это не угрожает их безопасности. 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первой помощи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прибытия медицинского работника образовательной организации или при его отсутствии первую помощь пострадавшему оказывает любой работник образовательной организации, который при обнаружении (или подозрении на наличие) у пострадавшего травм и повреждений вызывает скорую медицинскую помощь и незамедлительно информирует о происшествии родителей (если пострадавший ученик).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440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при обнаружении факта насилия в отношении ученика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1.Немедленно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о случившемся директору школы или лицу его замещающему, в случае отсутствия любому заместителю директора школы. После устного сообщения составить служебное сообщение с подробным описанием произошедшего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Зафиксировать время и место предполагаемых насильственных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Зафиксировать, кто из учащихся находился рядом с учеником в отношении которого были совершены насильственные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Сопроводить ребенка медицинскому работнику школы, при наличии необходимости оказать первую помощь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Сообщить родителям (законным представителям) о случившемся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ответственным сотрудником за данный случай разработать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1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и регистрация случая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после инцидента следует поговорить по отдельности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ситуации.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беседу, как правило, проводит классный руководитель, при необходимости и возможности в ней участвует психолог образовательной организации. Если выявлены ранее произошедший случай насилия или регулярные издевательства, то первую беседу следует провести с пострадавшим, и лучше всего, если это сделает педагог, которому пострадавший доверяет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поговорить с обидчиком и свидетелями.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важно разобраться в случае, чтобы определить дальнейшую тактику работы с его участниками.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84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373616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Завершение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-Случай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проявлением насилия может считаться завершенным после того, как всем его участникам оказана помощь, в отношении обидчиков приняты воспитательные и при необходимости – дисциплинарные меры, обстановка в классе нормализовалась и повторных проявлений насилия со стороны обидчиков (или других лиц в отношении пострадавшего или других учащихся) не наблюдается в течение 3–4 недель.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действия с применением физической силы в целях причинения человеку боли, дискомфорта, унижения его достоинства. </a:t>
            </a:r>
          </a:p>
          <a:p>
            <a:pPr marL="0" indent="0">
              <a:spcBef>
                <a:spcPct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совокупность намеренных вербальных и поведенческих действий, направленных на унижение достоинства, игнорирование, отторжение, контролирование или социальную изоляцию человека. </a:t>
            </a:r>
          </a:p>
          <a:p>
            <a:pPr marL="0" indent="0">
              <a:spcBef>
                <a:spcPct val="0"/>
              </a:spcBef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психологическое насилие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начинается с запугивания – угроз в устной или письменной форме.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48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200"/>
            <a:ext cx="7992888" cy="54448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0486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отвечают насилием. Чтобы противостоять обидчику, они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прибегают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самообороне, обращаются за помощью к друзьям, старшим братьям или сестрам, реже –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физических проблем лиц, пострадавших от насилия, – частые головные боли и жалобы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самочувствие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учебных занятий, нарушение сна, боли в животе, плохой аппетит,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соматизация тревоги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энурез.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пострадавших от насилия,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снижаются учебная и познавательная мотивация и успеваемость, что в дальнейшем сокращает для 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образования после окончания школы.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пострадавших от насилия последствия могут проявляться в течение многих лет в виде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посттравматических стрессовых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расстройств, тревожности, беспокойства, социальной изоляции, асоциального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77909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опыт «успешного» доминирования в образовательной организации закрепляется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обидчиков 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возможный способ завоевать желаемое положение в сообществе. В таком случае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способом коммуникации обидчика с окружающими (в семье, с коллегами по работе)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взрослом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264696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насилия – это обучающиеся, учителя, вспомогательный и технический персонал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насилие не пресекается немедленно и повторяется, у части наблюдателей возникает желание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с силой (обидчиком), а не со слабостью (жертвой); они находят различные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оправдания насилию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обвиняют в нем жертву.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сцены насилия притупляют чувство сострадания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 толерантность к агрессии.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переживания ухудшают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целом в образовательной организации и негативно влияют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учителями. Атмосфера в образовательном учреждении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отчужденной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жестокой. Без оказания помощи свидетелям насилия искоренить его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37134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432048"/>
          </a:xfrm>
        </p:spPr>
        <p:txBody>
          <a:bodyPr/>
          <a:lstStyle/>
          <a:p>
            <a:pPr algn="ctr"/>
            <a:r>
              <a:rPr lang="ru-RU" sz="2400" i="1" dirty="0" smtClean="0"/>
              <a:t>Последствия для общеобразовательной организации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908720"/>
            <a:ext cx="8470435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Сталкиваясь с насилием среди обучающихся, некоторые педагоги и руководители общеобразовательных организаций занимают позицию невмешательства, считая конфликты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нормальным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неизбежным явлением, необходимым для воспитания характера, жизнестойкости, умения отстаивать свои взгляды, постоять за себя и быть готовыми к сложной взрослой жизни. Попустительство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«небольшому»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насилию, как правило, приводит к его перерождению в буллинг не только слабых и непопулярных учеников, но и учителей.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35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90" y="152547"/>
            <a:ext cx="8000319" cy="914400"/>
          </a:xfrm>
        </p:spPr>
        <p:txBody>
          <a:bodyPr/>
          <a:lstStyle/>
          <a:p>
            <a:pPr algn="ctr"/>
            <a:r>
              <a:rPr lang="ru-RU" sz="2800" i="1" dirty="0" smtClean="0"/>
              <a:t>Работа педагога с классным коллективом</a:t>
            </a:r>
            <a:endParaRPr lang="ru-RU" sz="2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44114"/>
              </p:ext>
            </p:extLst>
          </p:nvPr>
        </p:nvGraphicFramePr>
        <p:xfrm>
          <a:off x="539552" y="1340768"/>
          <a:ext cx="8147248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476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700808"/>
            <a:ext cx="5638800" cy="1012825"/>
          </a:xfrm>
        </p:spPr>
        <p:txBody>
          <a:bodyPr/>
          <a:lstStyle/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36572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– это спланированные или спонтанные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происходящие на его территории или в его помещениях во время занятий, перемен, по пути в него и обратно, а также на мероприятиях, проводимых образовательным учреждением в другом месте (например, во время экскурсий).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могут выступать педагоги, другие работники, обучающиеся и их родители. Представитель любой из названных групп может оказаться инициатором насильственных действий, пострадавшей стороной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6966"/>
          <p:cNvPicPr>
            <a:picLocks noGrp="1"/>
          </p:cNvPicPr>
          <p:nvPr>
            <p:ph idx="1"/>
          </p:nvPr>
        </p:nvPicPr>
        <p:blipFill rotWithShape="1">
          <a:blip r:embed="rId2"/>
          <a:srcRect r="9241"/>
          <a:stretch/>
        </p:blipFill>
        <p:spPr bwMode="auto">
          <a:xfrm>
            <a:off x="1042161" y="260350"/>
            <a:ext cx="7059678" cy="5865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9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некоторые особенности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буллинг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 одной стороны находится обидчик, обладающий властью в виде физической и (или) психологической силы, с другой – пострадавший, такой силой не обладающий и остро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нуждающийся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поддержке и помощи третьих лиц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буллинг осуществляется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нанесение физических и душевных страданий человеку, который выбран целью.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буллинг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подрывает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пострадавшего уверенность в себе, разрушает здоровье, самоуважение и человеческое достоинство.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буллинг – это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процесс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затрагивающий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обидчика и пострадавшего, но и свидетелей насилия, весь класс, где оно происходит.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никогда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прекращается сам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себе: всегда требуется защита и помощь пострадавшим, инициаторам буллинга (обидчикам) и свидетелям.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89160" cy="5616624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буллинга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 случае </a:t>
            </a:r>
            <a:r>
              <a:rPr lang="ru-RU" sz="2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 систематические словесные оскорбления, обзывания или насмешки над какими-то особенностями личности – внешним видом, манерой говорить, одеваться, походкой, мимикой, жестами, в том числе вызванными заболеванием или инвалидностью (заикание, прихрамывание).  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 случае издевательства </a:t>
            </a:r>
            <a:r>
              <a:rPr lang="ru-RU" sz="2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принять форму побоев, толчков, отбирания или порчи вещей, унижения достоинства, например, через принуждение выполнять какие-либо унизительные действия или совершать акты насилия в отношении третьих лиц. 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</a:t>
            </a:r>
            <a:r>
              <a:rPr lang="ru-RU" sz="2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и словесные действия характеризуют </a:t>
            </a:r>
            <a:r>
              <a:rPr lang="ru-RU" sz="2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буллинг.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Непрямой буллинг проявляется через менее явные действия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манипулятивное поведение </a:t>
            </a:r>
            <a:r>
              <a:rPr lang="ru-RU" sz="2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распространение лживых сведений, сплетен и слухов, исключение человека из круга общения, совместных занятий, игр, отторжение, игнорирование, бойкот. </a:t>
            </a:r>
            <a:br>
              <a:rPr lang="ru-RU" sz="2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120680"/>
          </a:xfrm>
        </p:spPr>
        <p:txBody>
          <a:bodyPr/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становлении в качестве систематического и долговременного издевательства, часто осуществляемого группой лиц, 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несколько стадий: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образование буллинг-группировки.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«лидера», стремящегося к самоутверждению через демонстрацию физической силы или других форм насильственных действий, может образоваться группа «сторонников», также стремящихся к доминированию или к защите и покровительству «лидера». Если первые же проявления насилия не пресекаются решительно и строго, то их главный инициатор – «лидер» убеждается в своей безнаказанности, это повышает его авторитет среди сторонников и укрепляет группировку. 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стадии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упрочивается. Невмешательство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равнодушие одноклассников позволяют насильственным действиям повторяться, а подвергающийся им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постепенно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способность и волю к сопротивлению. Становясь более уязвимым, он тем самым дает повод для последующих нападений. </a:t>
            </a:r>
            <a:r>
              <a:rPr lang="ru-RU" sz="4800" b="0" dirty="0"/>
              <a:t/>
            </a:r>
            <a:br>
              <a:rPr lang="ru-RU" sz="4800" b="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36338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339618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стадия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обучающимся,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регулярно подвергается нападкам, окончательно закрепляется статус жертвы.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привыкнув к постоянным издевательствам над этим человеком, его же обвиняют в сложившейся ситуации.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начинает верить в то, что виноват в издевательствах над собой.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он уже не может справиться с ситуацией, он подавлен, запуган и деморализован.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58482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стадия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изгнание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обучающийся, доведенный до крайней степени отчаяния и ощущения одиночества, стремясь избежать встреч с обидчиком и дополнительной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начинает эпизодически пропускать учебные занятия или вовсе перестает посещать образовательное учреждение.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11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2652</TotalTime>
  <Words>2728</Words>
  <Application>Microsoft Office PowerPoint</Application>
  <PresentationFormat>Экран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Проявления буллинга   В одном случае это могут быть систематические словесные оскорбления, обзывания или насмешки над какими-то особенностями личности – внешним видом, манерой говорить, одеваться, походкой, мимикой, жестами, в том числе вызванными заболеванием или инвалидностью (заикание, прихрамывание).   В другом случае издевательства могут принять форму побоев, толчков, отбирания или порчи вещей, унижения достоинства, например, через принуждение выполнять какие-либо унизительные действия или совершать акты насилия в отношении третьих лиц.  Подобные физические и словесные действия характеризуют прямой буллинг.  Непрямой буллинг проявляется через менее явные действия – манипулятивное поведение – распространение лживых сведений, сплетен и слухов, исключение человека из круга общения, совместных занятий, игр, отторжение, игнорирование, бойкот.  </vt:lpstr>
      <vt:lpstr>В своем становлении в качестве систематического и долговременного издевательства, часто осуществляемого группой лиц, буллинг проходит несколько стадий:  Первая стадия – это образование буллинг-группировки.  В коллективе вокруг «лидера», стремящегося к самоутверждению через демонстрацию физической силы или других форм насильственных действий, может образоваться группа «сторонников», также стремящихся к доминированию или к защите и покровительству «лидера». Если первые же проявления насилия не пресекаются решительно и строго, то их главный инициатор – «лидер» убеждается в своей безнаказанности, это повышает его авторитет среди сторонников и укрепляет группировку.   На второй стадии конфликт упрочивается. Невмешательство педагогов, равнодушие одноклассников позволяют насильственным действиям повторяться, а подвергающийся им обучающихся постепенно теряет способность и волю к сопротивлению. Становясь более уязвимым, он тем самым дает повод для последующих нападений.  </vt:lpstr>
      <vt:lpstr>Презентация PowerPoint</vt:lpstr>
      <vt:lpstr>Презентация PowerPoint</vt:lpstr>
      <vt:lpstr>Презентация PowerPoint</vt:lpstr>
      <vt:lpstr>Семейные факторы  Вероятность проявления насилия в образовательной организации повышается из-за социально-психологического неблагополучия в семье, отсутствия контроля за жизнью ребенка со стороны родителей, опыта насильственных отношений внутри семьи, отсутствия теплых доверительных отношений с родителями, эмоциональной холодности и низкой степени сплоченности членов семьи, отсутствия взаимной поддержки.  Насилие в отношениях между родителями и со стороны родителей в отношении детей может стать для ребенка моделью межличностных отношений в образовательной организации, в основе которой будет лежать агрессия и насилие. Нередко обидчиками становятся обучающиеся, которых родители учат вести себя доминантно, подавлять других и отстаивать свои интересы любой ценой.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Спонтанно сформированный коллектив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</vt:lpstr>
      <vt:lpstr>Презентация PowerPoint</vt:lpstr>
      <vt:lpstr>Презентация PowerPoint</vt:lpstr>
      <vt:lpstr>Последствия для общеобразовательной организации</vt:lpstr>
      <vt:lpstr>Работа педагога с классным коллективом</vt:lpstr>
      <vt:lpstr>Спасибо за внимание!</vt:lpstr>
    </vt:vector>
  </TitlesOfParts>
  <Company>Guild 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Valeriya</cp:lastModifiedBy>
  <cp:revision>327</cp:revision>
  <dcterms:created xsi:type="dcterms:W3CDTF">2018-08-17T06:21:18Z</dcterms:created>
  <dcterms:modified xsi:type="dcterms:W3CDTF">2020-01-30T08:28:36Z</dcterms:modified>
</cp:coreProperties>
</file>