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57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Адаптированы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1-А класс</c:v>
                </c:pt>
                <c:pt idx="1">
                  <c:v>1-Б класс</c:v>
                </c:pt>
                <c:pt idx="2">
                  <c:v>1-В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</c:v>
                </c:pt>
                <c:pt idx="1">
                  <c:v>25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Дезадаптированы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1-А класс</c:v>
                </c:pt>
                <c:pt idx="1">
                  <c:v>1-Б класс</c:v>
                </c:pt>
                <c:pt idx="2">
                  <c:v>1-В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dLblPos val="outEnd"/>
          <c:showVal val="1"/>
        </c:dLbls>
        <c:axId val="200075136"/>
        <c:axId val="208607488"/>
      </c:barChart>
      <c:catAx>
        <c:axId val="200075136"/>
        <c:scaling>
          <c:orientation val="minMax"/>
        </c:scaling>
        <c:axPos val="b"/>
        <c:tickLblPos val="nextTo"/>
        <c:crossAx val="208607488"/>
        <c:crosses val="autoZero"/>
        <c:auto val="1"/>
        <c:lblAlgn val="ctr"/>
        <c:lblOffset val="100"/>
      </c:catAx>
      <c:valAx>
        <c:axId val="208607488"/>
        <c:scaling>
          <c:orientation val="minMax"/>
        </c:scaling>
        <c:axPos val="l"/>
        <c:majorGridlines/>
        <c:numFmt formatCode="General" sourceLinked="1"/>
        <c:tickLblPos val="nextTo"/>
        <c:crossAx val="200075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Адаптированы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1-А класс</c:v>
                </c:pt>
                <c:pt idx="1">
                  <c:v>1-Б класс</c:v>
                </c:pt>
                <c:pt idx="2">
                  <c:v>1-В класс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0.88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Дезадаптированы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1-А класс</c:v>
                </c:pt>
                <c:pt idx="1">
                  <c:v>1-Б класс</c:v>
                </c:pt>
                <c:pt idx="2">
                  <c:v>1-В класс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0.05</c:v>
                </c:pt>
                <c:pt idx="1">
                  <c:v>0</c:v>
                </c:pt>
                <c:pt idx="2">
                  <c:v>0.12</c:v>
                </c:pt>
              </c:numCache>
            </c:numRef>
          </c:val>
        </c:ser>
        <c:dLbls>
          <c:dLblPos val="outEnd"/>
          <c:showVal val="1"/>
        </c:dLbls>
        <c:axId val="213164800"/>
        <c:axId val="213166336"/>
      </c:barChart>
      <c:catAx>
        <c:axId val="213164800"/>
        <c:scaling>
          <c:orientation val="minMax"/>
        </c:scaling>
        <c:axPos val="b"/>
        <c:tickLblPos val="nextTo"/>
        <c:crossAx val="213166336"/>
        <c:crosses val="autoZero"/>
        <c:auto val="1"/>
        <c:lblAlgn val="ctr"/>
        <c:lblOffset val="100"/>
      </c:catAx>
      <c:valAx>
        <c:axId val="213166336"/>
        <c:scaling>
          <c:orientation val="minMax"/>
        </c:scaling>
        <c:axPos val="l"/>
        <c:majorGridlines/>
        <c:numFmt formatCode="0%" sourceLinked="1"/>
        <c:tickLblPos val="nextTo"/>
        <c:crossAx val="213164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Нормальный уровень тревожности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5-А класс</c:v>
                </c:pt>
                <c:pt idx="1">
                  <c:v>5-Б класс</c:v>
                </c:pt>
                <c:pt idx="2">
                  <c:v>5-В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13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повышенный уровень тревожности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5-А класс</c:v>
                </c:pt>
                <c:pt idx="1">
                  <c:v>5-Б класс</c:v>
                </c:pt>
                <c:pt idx="2">
                  <c:v>5-В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 тревожности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5-А класс</c:v>
                </c:pt>
                <c:pt idx="1">
                  <c:v>5-Б класс</c:v>
                </c:pt>
                <c:pt idx="2">
                  <c:v>5-В класс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dLblPos val="outEnd"/>
          <c:showVal val="1"/>
        </c:dLbls>
        <c:axId val="202089600"/>
        <c:axId val="202574464"/>
      </c:barChart>
      <c:catAx>
        <c:axId val="202089600"/>
        <c:scaling>
          <c:orientation val="minMax"/>
        </c:scaling>
        <c:axPos val="b"/>
        <c:tickLblPos val="nextTo"/>
        <c:crossAx val="202574464"/>
        <c:crosses val="autoZero"/>
        <c:auto val="1"/>
        <c:lblAlgn val="ctr"/>
        <c:lblOffset val="100"/>
      </c:catAx>
      <c:valAx>
        <c:axId val="202574464"/>
        <c:scaling>
          <c:orientation val="minMax"/>
        </c:scaling>
        <c:axPos val="l"/>
        <c:majorGridlines/>
        <c:numFmt formatCode="General" sourceLinked="1"/>
        <c:tickLblPos val="nextTo"/>
        <c:crossAx val="202089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Нормальный уровень тревожности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5-А класс</c:v>
                </c:pt>
                <c:pt idx="1">
                  <c:v>5-Б класс</c:v>
                </c:pt>
                <c:pt idx="2">
                  <c:v>5-В класс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</c:v>
                </c:pt>
                <c:pt idx="1">
                  <c:v>0.52</c:v>
                </c:pt>
                <c:pt idx="2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повышенный уровень тревожности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5-А класс</c:v>
                </c:pt>
                <c:pt idx="1">
                  <c:v>5-Б класс</c:v>
                </c:pt>
                <c:pt idx="2">
                  <c:v>5-В класс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0.09</c:v>
                </c:pt>
                <c:pt idx="1">
                  <c:v>0.24</c:v>
                </c:pt>
                <c:pt idx="2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 тревожности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5-А класс</c:v>
                </c:pt>
                <c:pt idx="1">
                  <c:v>5-Б класс</c:v>
                </c:pt>
                <c:pt idx="2">
                  <c:v>5-В класс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0.09</c:v>
                </c:pt>
                <c:pt idx="1">
                  <c:v>0.24</c:v>
                </c:pt>
                <c:pt idx="2">
                  <c:v>0.17</c:v>
                </c:pt>
              </c:numCache>
            </c:numRef>
          </c:val>
        </c:ser>
        <c:dLbls>
          <c:showVal val="1"/>
        </c:dLbls>
        <c:axId val="214397312"/>
        <c:axId val="214399232"/>
      </c:barChart>
      <c:catAx>
        <c:axId val="214397312"/>
        <c:scaling>
          <c:orientation val="minMax"/>
        </c:scaling>
        <c:axPos val="b"/>
        <c:tickLblPos val="nextTo"/>
        <c:crossAx val="214399232"/>
        <c:crosses val="autoZero"/>
        <c:auto val="1"/>
        <c:lblAlgn val="ctr"/>
        <c:lblOffset val="100"/>
      </c:catAx>
      <c:valAx>
        <c:axId val="214399232"/>
        <c:scaling>
          <c:orientation val="minMax"/>
        </c:scaling>
        <c:axPos val="l"/>
        <c:majorGridlines/>
        <c:numFmt formatCode="0%" sourceLinked="1"/>
        <c:tickLblPos val="nextTo"/>
        <c:crossAx val="2143973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7.1178109315282956E-2"/>
          <c:y val="0.13102076420438352"/>
          <c:w val="0.77077439333241238"/>
          <c:h val="0.673929432019093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класс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Нормальный уровень тревожности</c:v>
                </c:pt>
                <c:pt idx="1">
                  <c:v>Повышенный уровень тревожности</c:v>
                </c:pt>
                <c:pt idx="2">
                  <c:v>Высокий уровень тревожности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axId val="204188288"/>
        <c:axId val="206740480"/>
      </c:barChart>
      <c:catAx>
        <c:axId val="204188288"/>
        <c:scaling>
          <c:orientation val="minMax"/>
        </c:scaling>
        <c:axPos val="b"/>
        <c:tickLblPos val="nextTo"/>
        <c:crossAx val="206740480"/>
        <c:crosses val="autoZero"/>
        <c:auto val="1"/>
        <c:lblAlgn val="ctr"/>
        <c:lblOffset val="100"/>
      </c:catAx>
      <c:valAx>
        <c:axId val="206740480"/>
        <c:scaling>
          <c:orientation val="minMax"/>
        </c:scaling>
        <c:axPos val="l"/>
        <c:majorGridlines/>
        <c:numFmt formatCode="General" sourceLinked="1"/>
        <c:tickLblPos val="nextTo"/>
        <c:crossAx val="204188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7.1178109315282942E-2"/>
          <c:y val="0.13102076420438349"/>
          <c:w val="0.7707743933324126"/>
          <c:h val="0.6739294320190938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класс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Нормальный уровень тревожности</c:v>
                </c:pt>
                <c:pt idx="1">
                  <c:v>Повышенный уровень тревожности</c:v>
                </c:pt>
                <c:pt idx="2">
                  <c:v>Высокий уровень тревожности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0.76</c:v>
                </c:pt>
                <c:pt idx="1">
                  <c:v>0.24</c:v>
                </c:pt>
                <c:pt idx="2" formatCode="General">
                  <c:v>0</c:v>
                </c:pt>
              </c:numCache>
            </c:numRef>
          </c:val>
        </c:ser>
        <c:axId val="208226560"/>
        <c:axId val="208776576"/>
      </c:barChart>
      <c:catAx>
        <c:axId val="208226560"/>
        <c:scaling>
          <c:orientation val="minMax"/>
        </c:scaling>
        <c:axPos val="b"/>
        <c:tickLblPos val="nextTo"/>
        <c:crossAx val="208776576"/>
        <c:crosses val="autoZero"/>
        <c:auto val="1"/>
        <c:lblAlgn val="ctr"/>
        <c:lblOffset val="100"/>
      </c:catAx>
      <c:valAx>
        <c:axId val="208776576"/>
        <c:scaling>
          <c:orientation val="minMax"/>
        </c:scaling>
        <c:axPos val="l"/>
        <c:majorGridlines/>
        <c:numFmt formatCode="0%" sourceLinked="1"/>
        <c:tickLblPos val="nextTo"/>
        <c:crossAx val="208226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357430"/>
            <a:ext cx="8458200" cy="192882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Адаптация 1-х, 5-х, </a:t>
            </a:r>
            <a:br>
              <a:rPr lang="ru-RU" sz="4400" dirty="0" smtClean="0"/>
            </a:br>
            <a:r>
              <a:rPr lang="ru-RU" sz="4400" dirty="0" smtClean="0"/>
              <a:t>10-го классов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тестирования 1-х классов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тестирования 1-х классов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тестирования </a:t>
            </a:r>
            <a:r>
              <a:rPr lang="ru-RU" dirty="0" smtClean="0"/>
              <a:t>5-х </a:t>
            </a:r>
            <a:r>
              <a:rPr lang="ru-RU" dirty="0" smtClean="0"/>
              <a:t>классов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тестирования </a:t>
            </a:r>
            <a:r>
              <a:rPr lang="ru-RU" dirty="0" smtClean="0"/>
              <a:t>5-х </a:t>
            </a:r>
            <a:r>
              <a:rPr lang="ru-RU" dirty="0" smtClean="0"/>
              <a:t>классов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тестирования </a:t>
            </a:r>
            <a:r>
              <a:rPr lang="ru-RU" dirty="0" smtClean="0"/>
              <a:t>10-го класса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тестирования </a:t>
            </a:r>
            <a:r>
              <a:rPr lang="ru-RU" dirty="0" smtClean="0"/>
              <a:t>10-го класса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33</Words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Адаптация 1-х, 5-х,  10-го классов</vt:lpstr>
      <vt:lpstr>Результаты тестирования 1-х классов</vt:lpstr>
      <vt:lpstr>Результаты тестирования 1-х классов</vt:lpstr>
      <vt:lpstr>Результаты тестирования 5-х классов</vt:lpstr>
      <vt:lpstr>Результаты тестирования 5-х классов</vt:lpstr>
      <vt:lpstr>Результаты тестирования 10-го класса</vt:lpstr>
      <vt:lpstr>Результаты тестирования 10-го класса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1-х, 5-х, 10-го классов</dc:title>
  <dc:creator>СОШ №15</dc:creator>
  <cp:lastModifiedBy>Пользователь Windows</cp:lastModifiedBy>
  <cp:revision>9</cp:revision>
  <dcterms:created xsi:type="dcterms:W3CDTF">2019-11-05T05:17:29Z</dcterms:created>
  <dcterms:modified xsi:type="dcterms:W3CDTF">2019-11-05T06:27:31Z</dcterms:modified>
</cp:coreProperties>
</file>