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5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6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1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3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6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0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C809-F776-465E-9A5C-FC225FC376D9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F1880-C985-4477-8C54-E96A87537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2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875" y="998989"/>
            <a:ext cx="8514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Готов к </a:t>
            </a:r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руду и обороне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1" y="2201863"/>
            <a:ext cx="2470150" cy="2603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7100" y="5288340"/>
            <a:ext cx="364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Презентацию подготовил</a:t>
            </a:r>
            <a:r>
              <a:rPr lang="en-US" sz="2400" dirty="0" smtClean="0"/>
              <a:t>:</a:t>
            </a:r>
          </a:p>
          <a:p>
            <a:pPr algn="r"/>
            <a:r>
              <a:rPr lang="ru-RU" sz="2400" dirty="0" smtClean="0"/>
              <a:t>Ученик 11 класса </a:t>
            </a:r>
            <a:r>
              <a:rPr lang="en-US" sz="2400" dirty="0" smtClean="0"/>
              <a:t>“A”</a:t>
            </a:r>
            <a:br>
              <a:rPr lang="en-US" sz="2400" dirty="0" smtClean="0"/>
            </a:br>
            <a:r>
              <a:rPr lang="ru-RU" sz="2400" dirty="0" smtClean="0"/>
              <a:t>МКОУ СОШ №15</a:t>
            </a:r>
          </a:p>
          <a:p>
            <a:pPr algn="r"/>
            <a:r>
              <a:rPr lang="ru-RU" sz="2400" dirty="0" err="1" smtClean="0"/>
              <a:t>Шестоперстов</a:t>
            </a:r>
            <a:r>
              <a:rPr lang="ru-RU" sz="2400" dirty="0" smtClean="0"/>
              <a:t> </a:t>
            </a:r>
            <a:r>
              <a:rPr lang="ru-RU" sz="2400" dirty="0" err="1" smtClean="0"/>
              <a:t>Евений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75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520700"/>
            <a:ext cx="2540000" cy="2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20700"/>
            <a:ext cx="2540000" cy="25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20700"/>
            <a:ext cx="3098800" cy="309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6100" y="3619500"/>
            <a:ext cx="11226800" cy="294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 известном детском стихотворении </a:t>
            </a:r>
            <a:r>
              <a:rPr lang="ru-RU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С.Я.Маршака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1937 года «Рассказ о неизвестном герое» пожарные, милиция и фотографы разыскивают двадцатилетнего парня, спасшего из огня девочку. Из примет — «среднего роста, плечистый и крепкий, ходит он в белой футболке и кепке. Знак „ГТО“ на груди у него. Больше не знают о нем ничего», сообщает читателю Маршак.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Ирония стихотворения заключалась в том, что значкистов ГТО в то время было больше половины страны, и каждый был готов к труду и обороне!</a:t>
            </a:r>
          </a:p>
          <a:p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Те, кто учился в школе еще до распада Советского Союза, помнят три заветные буквы — ГТО, или «Готов к труду и обороне» — программу физической и культурной подготовки, которая основывалась на единой и поддерживаемой государством системе патриотического воспитания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0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ivekuban.ru/upload/iblock/bcb/bcb905a52bae7a4861f126aca5a6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48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00" y="0"/>
            <a:ext cx="6096000" cy="71404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Глава России Владимир Путин подписал указ о возрождении в стране норм ГТО – физкультурной программы советских времен по воспитанию патриотической молодежи.</a:t>
            </a:r>
          </a:p>
          <a:p>
            <a:r>
              <a:rPr lang="ru-RU" sz="2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Также в указе решено оставить и прежнее название данной программы – «Готов к труду и обороне». Этим нынешнее правительство страны подчеркивает дань традициям национальной истории, отметил Путин на прошедшем заседании Совета по развитию физкультуры и спорта России.</a:t>
            </a:r>
          </a:p>
          <a:p>
            <a:pPr indent="360000"/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глава государства добавил, что для развития массового спорта в России даже имеются финансовые средства, поскольку не все выделенные бюджетные средства на Игры в Сочи были израсходованы в 2014 году. </a:t>
            </a:r>
          </a:p>
          <a:p>
            <a:pPr indent="360000"/>
            <a:r>
              <a:rPr lang="ru-RU" sz="2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эти средства и планируется освоить для начала действия программы ГТО.</a:t>
            </a:r>
            <a:endParaRPr lang="ru-RU" sz="2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2" y="168275"/>
            <a:ext cx="4987449" cy="2765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1" y="3276600"/>
            <a:ext cx="4987449" cy="33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00" y="4695736"/>
            <a:ext cx="11290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ГТО был впервые введен в СССР в марте 1931 года, и тогда во многих иностранных СМИ его назвали «новым секретным оружием русских». Просуществовала программа ГТО до 1993 года.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6704"/>
            <a:ext cx="3121152" cy="234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189">
            <a:off x="7050048" y="502912"/>
            <a:ext cx="4780001" cy="2686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782">
            <a:off x="3320327" y="1075244"/>
            <a:ext cx="4374025" cy="318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570" y="-109058"/>
            <a:ext cx="9269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Всего комплекс ГТО подразумевает 11 ступеней сдачи нормативов для людей любых возрастов от 6 до 70 лет и старше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6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538" y="-12833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обязательных испытаний (тестов) и испытаний (тестов) по выбору</a:t>
            </a:r>
            <a:endParaRPr kumimoji="0" lang="ru-RU" sz="4000" b="1" i="0" u="none" strike="noStrike" spc="50" normalizeH="0" baseline="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63691"/>
              </p:ext>
            </p:extLst>
          </p:nvPr>
        </p:nvGraphicFramePr>
        <p:xfrm>
          <a:off x="2079538" y="903151"/>
          <a:ext cx="8128000" cy="591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678927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75904178"/>
                    </a:ext>
                  </a:extLst>
                </a:gridCol>
              </a:tblGrid>
              <a:tr h="707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умения</a:t>
                      </a:r>
                      <a:r>
                        <a:rPr lang="ru-RU" sz="2000" baseline="0" dirty="0" smtClean="0"/>
                        <a:t> или навыка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Виды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532778"/>
                  </a:ext>
                </a:extLst>
              </a:tr>
              <a:tr h="7177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Скоростные возможности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Бег на 30</a:t>
                      </a:r>
                      <a:r>
                        <a:rPr lang="en-US" dirty="0" smtClean="0"/>
                        <a:t>/60/100</a:t>
                      </a:r>
                      <a:r>
                        <a:rPr lang="ru-RU" dirty="0" smtClean="0"/>
                        <a:t>м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Челночный</a:t>
                      </a:r>
                      <a:r>
                        <a:rPr lang="ru-RU" baseline="0" dirty="0" smtClean="0"/>
                        <a:t> бег 3</a:t>
                      </a:r>
                      <a:r>
                        <a:rPr lang="en-US" baseline="0" dirty="0" smtClean="0"/>
                        <a:t>x10</a:t>
                      </a:r>
                      <a:r>
                        <a:rPr lang="ru-RU" baseline="0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096035"/>
                  </a:ext>
                </a:extLst>
              </a:tr>
              <a:tr h="8181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Сила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Подтягивание на перекладинах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сгибание разгибание рук </a:t>
                      </a:r>
                    </a:p>
                    <a:p>
                      <a:r>
                        <a:rPr lang="ru-RU" dirty="0" smtClean="0"/>
                        <a:t>Рывок</a:t>
                      </a:r>
                      <a:r>
                        <a:rPr lang="ru-RU" baseline="0" dirty="0" smtClean="0"/>
                        <a:t> гири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3956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Выносливость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Бег(1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1.5; 2; 3</a:t>
                      </a:r>
                      <a:r>
                        <a:rPr lang="ru-RU" baseline="0" dirty="0" smtClean="0"/>
                        <a:t>км)</a:t>
                      </a:r>
                      <a:r>
                        <a:rPr lang="en-US" baseline="0" dirty="0" smtClean="0"/>
                        <a:t>; </a:t>
                      </a:r>
                      <a:r>
                        <a:rPr lang="ru-RU" baseline="0" dirty="0" smtClean="0"/>
                        <a:t>Смешанное передвижение</a:t>
                      </a:r>
                      <a:r>
                        <a:rPr lang="en-US" baseline="0" dirty="0" smtClean="0"/>
                        <a:t>; </a:t>
                      </a:r>
                      <a:r>
                        <a:rPr lang="ru-RU" baseline="0" dirty="0" smtClean="0"/>
                        <a:t>Скандинавская ходьба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909372"/>
                  </a:ext>
                </a:extLst>
              </a:tr>
              <a:tr h="43955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Гибкость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Наклоны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61446"/>
                  </a:ext>
                </a:extLst>
              </a:tr>
              <a:tr h="4859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Прикладные</a:t>
                      </a:r>
                      <a:r>
                        <a:rPr lang="ru-RU" sz="2800" baseline="0" dirty="0" smtClean="0"/>
                        <a:t> навыки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Бег на лыжах</a:t>
                      </a:r>
                      <a:r>
                        <a:rPr lang="en-US" dirty="0" smtClean="0"/>
                        <a:t>; </a:t>
                      </a:r>
                      <a:r>
                        <a:rPr lang="ru-RU" dirty="0" smtClean="0"/>
                        <a:t>Передвижение</a:t>
                      </a:r>
                      <a:r>
                        <a:rPr lang="ru-RU" baseline="0" dirty="0" smtClean="0"/>
                        <a:t> на лыжах</a:t>
                      </a:r>
                      <a:r>
                        <a:rPr lang="en-US" baseline="0" dirty="0" smtClean="0"/>
                        <a:t>;</a:t>
                      </a:r>
                      <a:r>
                        <a:rPr lang="ru-RU" baseline="0" dirty="0" smtClean="0"/>
                        <a:t> Кросс</a:t>
                      </a:r>
                      <a:r>
                        <a:rPr lang="en-US" baseline="0" dirty="0" smtClean="0"/>
                        <a:t>; </a:t>
                      </a:r>
                      <a:r>
                        <a:rPr lang="ru-RU" baseline="0" dirty="0" smtClean="0"/>
                        <a:t>Плавание и др.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64951"/>
                  </a:ext>
                </a:extLst>
              </a:tr>
              <a:tr h="7088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Скоростно-силовые возможности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Прыжок</a:t>
                      </a:r>
                      <a:r>
                        <a:rPr lang="ru-RU" baseline="0" dirty="0" smtClean="0"/>
                        <a:t> в длину</a:t>
                      </a:r>
                      <a:r>
                        <a:rPr lang="en-US" baseline="0" dirty="0" smtClean="0"/>
                        <a:t>; </a:t>
                      </a:r>
                      <a:r>
                        <a:rPr lang="ru-RU" baseline="0" dirty="0" smtClean="0"/>
                        <a:t>Метание снаряда</a:t>
                      </a:r>
                      <a:r>
                        <a:rPr lang="en-US" baseline="0" dirty="0" smtClean="0"/>
                        <a:t>; </a:t>
                      </a:r>
                      <a:r>
                        <a:rPr lang="ru-RU" baseline="0" dirty="0" smtClean="0"/>
                        <a:t>Поднимание туловища из положения лежа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45516"/>
                  </a:ext>
                </a:extLst>
              </a:tr>
              <a:tr h="707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Координационные</a:t>
                      </a:r>
                      <a:r>
                        <a:rPr lang="ru-RU" sz="2000" baseline="0" dirty="0" smtClean="0"/>
                        <a:t> способности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Метание теннисного мяча в цель, дистанция 6м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35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6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68953" y="131803"/>
            <a:ext cx="6701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Этапы внедрения комплекса ГТО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335" y="1262009"/>
            <a:ext cx="8983579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Первый этап </a:t>
            </a:r>
          </a:p>
          <a:p>
            <a:pPr algn="ctr">
              <a:lnSpc>
                <a:spcPct val="120000"/>
              </a:lnSpc>
            </a:pPr>
            <a:r>
              <a:rPr lang="ru-RU" sz="2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Сентябрь 2014 года – декабрь 2015 года</a:t>
            </a:r>
          </a:p>
          <a:p>
            <a:pPr algn="ctr">
              <a:lnSpc>
                <a:spcPct val="120000"/>
              </a:lnSpc>
            </a:pP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организационно-экспериментальный этап внедрения комплекса ГТО среди  обучающихся образовательных организациях отдельных муниципальных образований области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Второй этап</a:t>
            </a:r>
          </a:p>
          <a:p>
            <a:pPr algn="ctr">
              <a:lnSpc>
                <a:spcPct val="120000"/>
              </a:lnSpc>
            </a:pPr>
            <a:r>
              <a:rPr lang="ru-RU" sz="2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2016 год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внедрение комплекса ГТО среди обучающихся всех образовательных организаций области и других категорий населения в отдельных муниципальных образованиях области</a:t>
            </a:r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Третий этап </a:t>
            </a:r>
          </a:p>
          <a:p>
            <a:pPr algn="ctr">
              <a:lnSpc>
                <a:spcPct val="120000"/>
              </a:lnSpc>
            </a:pPr>
            <a:r>
              <a:rPr lang="ru-RU" sz="2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этап повсеместного внедрения комплекса ГТО среди всех категорий населения области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2336" y="6233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После прохождения комплекса ГТО, человек получает знак отличия. Знаков всего три</a:t>
            </a:r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28336" y="1616022"/>
            <a:ext cx="6096000" cy="4084568"/>
            <a:chOff x="128336" y="1407475"/>
            <a:chExt cx="6096000" cy="40845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8336" y="1407475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- Золото</a:t>
              </a:r>
              <a:endPara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8336" y="3188149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- Серебро</a:t>
              </a:r>
              <a:endPara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8336" y="4968823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28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- Бронза</a:t>
              </a:r>
              <a:endPara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862917" y="1270810"/>
            <a:ext cx="1730389" cy="5298212"/>
            <a:chOff x="4975211" y="1493607"/>
            <a:chExt cx="1569969" cy="480702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12" y="1493607"/>
              <a:ext cx="1569968" cy="154903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367" y="3128742"/>
              <a:ext cx="1567813" cy="15469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11" y="4751599"/>
              <a:ext cx="1569969" cy="1549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0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301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Asus</dc:creator>
  <cp:lastModifiedBy>Пользователь Asus</cp:lastModifiedBy>
  <cp:revision>7</cp:revision>
  <dcterms:created xsi:type="dcterms:W3CDTF">2020-02-18T15:57:23Z</dcterms:created>
  <dcterms:modified xsi:type="dcterms:W3CDTF">2020-02-18T17:10:54Z</dcterms:modified>
</cp:coreProperties>
</file>